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64" d="100"/>
          <a:sy n="64" d="100"/>
        </p:scale>
        <p:origin x="90" y="5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07D151-B864-456B-AC3E-2A5686843712}" type="datetimeFigureOut">
              <a:rPr lang="en-US" smtClean="0"/>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76E394-2C59-423F-A118-45753A1AF1F3}" type="slidenum">
              <a:rPr lang="en-US" smtClean="0"/>
              <a:t>‹#›</a:t>
            </a:fld>
            <a:endParaRPr lang="en-US"/>
          </a:p>
        </p:txBody>
      </p:sp>
    </p:spTree>
    <p:extLst>
      <p:ext uri="{BB962C8B-B14F-4D97-AF65-F5344CB8AC3E}">
        <p14:creationId xmlns:p14="http://schemas.microsoft.com/office/powerpoint/2010/main" val="1947633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07D151-B864-456B-AC3E-2A5686843712}" type="datetimeFigureOut">
              <a:rPr lang="en-US" smtClean="0"/>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76E394-2C59-423F-A118-45753A1AF1F3}" type="slidenum">
              <a:rPr lang="en-US" smtClean="0"/>
              <a:t>‹#›</a:t>
            </a:fld>
            <a:endParaRPr lang="en-US"/>
          </a:p>
        </p:txBody>
      </p:sp>
    </p:spTree>
    <p:extLst>
      <p:ext uri="{BB962C8B-B14F-4D97-AF65-F5344CB8AC3E}">
        <p14:creationId xmlns:p14="http://schemas.microsoft.com/office/powerpoint/2010/main" val="72925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07D151-B864-456B-AC3E-2A5686843712}" type="datetimeFigureOut">
              <a:rPr lang="en-US" smtClean="0"/>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76E394-2C59-423F-A118-45753A1AF1F3}" type="slidenum">
              <a:rPr lang="en-US" smtClean="0"/>
              <a:t>‹#›</a:t>
            </a:fld>
            <a:endParaRPr lang="en-US"/>
          </a:p>
        </p:txBody>
      </p:sp>
    </p:spTree>
    <p:extLst>
      <p:ext uri="{BB962C8B-B14F-4D97-AF65-F5344CB8AC3E}">
        <p14:creationId xmlns:p14="http://schemas.microsoft.com/office/powerpoint/2010/main" val="3906107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07D151-B864-456B-AC3E-2A5686843712}" type="datetimeFigureOut">
              <a:rPr lang="en-US" smtClean="0"/>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76E394-2C59-423F-A118-45753A1AF1F3}" type="slidenum">
              <a:rPr lang="en-US" smtClean="0"/>
              <a:t>‹#›</a:t>
            </a:fld>
            <a:endParaRPr lang="en-US"/>
          </a:p>
        </p:txBody>
      </p:sp>
    </p:spTree>
    <p:extLst>
      <p:ext uri="{BB962C8B-B14F-4D97-AF65-F5344CB8AC3E}">
        <p14:creationId xmlns:p14="http://schemas.microsoft.com/office/powerpoint/2010/main" val="1539066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07D151-B864-456B-AC3E-2A5686843712}" type="datetimeFigureOut">
              <a:rPr lang="en-US" smtClean="0"/>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76E394-2C59-423F-A118-45753A1AF1F3}" type="slidenum">
              <a:rPr lang="en-US" smtClean="0"/>
              <a:t>‹#›</a:t>
            </a:fld>
            <a:endParaRPr lang="en-US"/>
          </a:p>
        </p:txBody>
      </p:sp>
    </p:spTree>
    <p:extLst>
      <p:ext uri="{BB962C8B-B14F-4D97-AF65-F5344CB8AC3E}">
        <p14:creationId xmlns:p14="http://schemas.microsoft.com/office/powerpoint/2010/main" val="3496379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07D151-B864-456B-AC3E-2A5686843712}" type="datetimeFigureOut">
              <a:rPr lang="en-US" smtClean="0"/>
              <a:t>9/14/2015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76E394-2C59-423F-A118-45753A1AF1F3}" type="slidenum">
              <a:rPr lang="en-US" smtClean="0"/>
              <a:t>‹#›</a:t>
            </a:fld>
            <a:endParaRPr lang="en-US"/>
          </a:p>
        </p:txBody>
      </p:sp>
    </p:spTree>
    <p:extLst>
      <p:ext uri="{BB962C8B-B14F-4D97-AF65-F5344CB8AC3E}">
        <p14:creationId xmlns:p14="http://schemas.microsoft.com/office/powerpoint/2010/main" val="1482359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07D151-B864-456B-AC3E-2A5686843712}" type="datetimeFigureOut">
              <a:rPr lang="en-US" smtClean="0"/>
              <a:t>9/14/2015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76E394-2C59-423F-A118-45753A1AF1F3}" type="slidenum">
              <a:rPr lang="en-US" smtClean="0"/>
              <a:t>‹#›</a:t>
            </a:fld>
            <a:endParaRPr lang="en-US"/>
          </a:p>
        </p:txBody>
      </p:sp>
    </p:spTree>
    <p:extLst>
      <p:ext uri="{BB962C8B-B14F-4D97-AF65-F5344CB8AC3E}">
        <p14:creationId xmlns:p14="http://schemas.microsoft.com/office/powerpoint/2010/main" val="505497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07D151-B864-456B-AC3E-2A5686843712}" type="datetimeFigureOut">
              <a:rPr lang="en-US" smtClean="0"/>
              <a:t>9/14/2015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76E394-2C59-423F-A118-45753A1AF1F3}" type="slidenum">
              <a:rPr lang="en-US" smtClean="0"/>
              <a:t>‹#›</a:t>
            </a:fld>
            <a:endParaRPr lang="en-US"/>
          </a:p>
        </p:txBody>
      </p:sp>
    </p:spTree>
    <p:extLst>
      <p:ext uri="{BB962C8B-B14F-4D97-AF65-F5344CB8AC3E}">
        <p14:creationId xmlns:p14="http://schemas.microsoft.com/office/powerpoint/2010/main" val="1663839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07D151-B864-456B-AC3E-2A5686843712}" type="datetimeFigureOut">
              <a:rPr lang="en-US" smtClean="0"/>
              <a:t>9/14/2015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76E394-2C59-423F-A118-45753A1AF1F3}" type="slidenum">
              <a:rPr lang="en-US" smtClean="0"/>
              <a:t>‹#›</a:t>
            </a:fld>
            <a:endParaRPr lang="en-US"/>
          </a:p>
        </p:txBody>
      </p:sp>
    </p:spTree>
    <p:extLst>
      <p:ext uri="{BB962C8B-B14F-4D97-AF65-F5344CB8AC3E}">
        <p14:creationId xmlns:p14="http://schemas.microsoft.com/office/powerpoint/2010/main" val="2764586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07D151-B864-456B-AC3E-2A5686843712}" type="datetimeFigureOut">
              <a:rPr lang="en-US" smtClean="0"/>
              <a:t>9/14/2015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76E394-2C59-423F-A118-45753A1AF1F3}" type="slidenum">
              <a:rPr lang="en-US" smtClean="0"/>
              <a:t>‹#›</a:t>
            </a:fld>
            <a:endParaRPr lang="en-US"/>
          </a:p>
        </p:txBody>
      </p:sp>
    </p:spTree>
    <p:extLst>
      <p:ext uri="{BB962C8B-B14F-4D97-AF65-F5344CB8AC3E}">
        <p14:creationId xmlns:p14="http://schemas.microsoft.com/office/powerpoint/2010/main" val="503470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07D151-B864-456B-AC3E-2A5686843712}" type="datetimeFigureOut">
              <a:rPr lang="en-US" smtClean="0"/>
              <a:t>9/14/2015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76E394-2C59-423F-A118-45753A1AF1F3}" type="slidenum">
              <a:rPr lang="en-US" smtClean="0"/>
              <a:t>‹#›</a:t>
            </a:fld>
            <a:endParaRPr lang="en-US"/>
          </a:p>
        </p:txBody>
      </p:sp>
    </p:spTree>
    <p:extLst>
      <p:ext uri="{BB962C8B-B14F-4D97-AF65-F5344CB8AC3E}">
        <p14:creationId xmlns:p14="http://schemas.microsoft.com/office/powerpoint/2010/main" val="1313315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07D151-B864-456B-AC3E-2A5686843712}" type="datetimeFigureOut">
              <a:rPr lang="en-US" smtClean="0"/>
              <a:t>9/14/2015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76E394-2C59-423F-A118-45753A1AF1F3}" type="slidenum">
              <a:rPr lang="en-US" smtClean="0"/>
              <a:t>‹#›</a:t>
            </a:fld>
            <a:endParaRPr lang="en-US"/>
          </a:p>
        </p:txBody>
      </p:sp>
    </p:spTree>
    <p:extLst>
      <p:ext uri="{BB962C8B-B14F-4D97-AF65-F5344CB8AC3E}">
        <p14:creationId xmlns:p14="http://schemas.microsoft.com/office/powerpoint/2010/main" val="2271800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6657" y="620455"/>
            <a:ext cx="11557634" cy="951366"/>
          </a:xfrm>
        </p:spPr>
        <p:txBody>
          <a:bodyPr>
            <a:noAutofit/>
          </a:bodyPr>
          <a:lstStyle/>
          <a:p>
            <a:r>
              <a:rPr lang="en-US" sz="3200" b="1" dirty="0" smtClean="0"/>
              <a:t>Unit 1 Study </a:t>
            </a:r>
            <a:r>
              <a:rPr lang="en-US" sz="3200" b="1" dirty="0" smtClean="0"/>
              <a:t>Guide</a:t>
            </a:r>
            <a:br>
              <a:rPr lang="en-US" sz="3200" b="1" dirty="0" smtClean="0"/>
            </a:br>
            <a:r>
              <a:rPr lang="en-US" sz="3200" b="1" dirty="0" smtClean="0"/>
              <a:t>Use your </a:t>
            </a:r>
            <a:r>
              <a:rPr lang="en-US" sz="3200" b="1" u="sng" dirty="0" smtClean="0"/>
              <a:t>notes</a:t>
            </a:r>
            <a:r>
              <a:rPr lang="en-US" sz="3200" b="1" dirty="0" smtClean="0"/>
              <a:t> or Mrs. L.’s website </a:t>
            </a:r>
            <a:r>
              <a:rPr lang="en-US" sz="3200" b="1" u="sng" dirty="0" smtClean="0"/>
              <a:t>www.mrslepkowskivbms.weebly.com</a:t>
            </a:r>
            <a:r>
              <a:rPr lang="en-US" sz="3200" b="1" dirty="0" smtClean="0"/>
              <a:t> to fill in the answers</a:t>
            </a:r>
            <a:endParaRPr lang="en-US" sz="3200" b="1" dirty="0"/>
          </a:p>
        </p:txBody>
      </p:sp>
      <p:sp>
        <p:nvSpPr>
          <p:cNvPr id="3" name="Subtitle 2"/>
          <p:cNvSpPr>
            <a:spLocks noGrp="1"/>
          </p:cNvSpPr>
          <p:nvPr>
            <p:ph type="subTitle" idx="1"/>
          </p:nvPr>
        </p:nvSpPr>
        <p:spPr>
          <a:xfrm>
            <a:off x="476657" y="2121099"/>
            <a:ext cx="3886200" cy="2514600"/>
          </a:xfrm>
        </p:spPr>
        <p:txBody>
          <a:bodyPr/>
          <a:lstStyle/>
          <a:p>
            <a:r>
              <a:rPr lang="en-US" dirty="0" smtClean="0"/>
              <a:t>What philosopher told us about State of Nature and Natural Rights?</a:t>
            </a:r>
          </a:p>
          <a:p>
            <a:endParaRPr lang="en-US" dirty="0"/>
          </a:p>
          <a:p>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01728" y="4110508"/>
            <a:ext cx="1853579" cy="232775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37870" y="3886379"/>
            <a:ext cx="2885016" cy="2591332"/>
          </a:xfrm>
          <a:prstGeom prst="rect">
            <a:avLst/>
          </a:prstGeom>
        </p:spPr>
      </p:pic>
      <p:sp>
        <p:nvSpPr>
          <p:cNvPr id="6" name="TextBox 5"/>
          <p:cNvSpPr txBox="1"/>
          <p:nvPr/>
        </p:nvSpPr>
        <p:spPr>
          <a:xfrm>
            <a:off x="7045377" y="2638269"/>
            <a:ext cx="5146623" cy="1477328"/>
          </a:xfrm>
          <a:prstGeom prst="rect">
            <a:avLst/>
          </a:prstGeom>
          <a:noFill/>
        </p:spPr>
        <p:txBody>
          <a:bodyPr wrap="square" rtlCol="0">
            <a:spAutoFit/>
          </a:bodyPr>
          <a:lstStyle/>
          <a:p>
            <a:r>
              <a:rPr lang="en-US" dirty="0" smtClean="0"/>
              <a:t>What does State of Nature mean?  </a:t>
            </a:r>
            <a:r>
              <a:rPr lang="en-US" dirty="0" smtClean="0"/>
              <a:t>_________________________________________________________________________________________________________________________________</a:t>
            </a:r>
            <a:endParaRPr lang="en-US" dirty="0" smtClean="0"/>
          </a:p>
          <a:p>
            <a:endParaRPr lang="en-US" dirty="0"/>
          </a:p>
        </p:txBody>
      </p:sp>
      <p:sp>
        <p:nvSpPr>
          <p:cNvPr id="7" name="Rectangle 6"/>
          <p:cNvSpPr/>
          <p:nvPr/>
        </p:nvSpPr>
        <p:spPr>
          <a:xfrm>
            <a:off x="10777929" y="4110508"/>
            <a:ext cx="244958" cy="21104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828616" y="6438258"/>
            <a:ext cx="1924758" cy="369332"/>
          </a:xfrm>
          <a:prstGeom prst="rect">
            <a:avLst/>
          </a:prstGeom>
          <a:noFill/>
        </p:spPr>
        <p:txBody>
          <a:bodyPr wrap="none" rtlCol="0">
            <a:spAutoFit/>
          </a:bodyPr>
          <a:lstStyle/>
          <a:p>
            <a:r>
              <a:rPr lang="en-US" dirty="0" smtClean="0"/>
              <a:t>What a cutie! LOL!</a:t>
            </a:r>
            <a:endParaRPr lang="en-US" dirty="0"/>
          </a:p>
        </p:txBody>
      </p:sp>
    </p:spTree>
    <p:extLst>
      <p:ext uri="{BB962C8B-B14F-4D97-AF65-F5344CB8AC3E}">
        <p14:creationId xmlns:p14="http://schemas.microsoft.com/office/powerpoint/2010/main" val="2848143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a human’s natural rights?</a:t>
            </a:r>
            <a:br>
              <a:rPr lang="en-US" dirty="0" smtClean="0"/>
            </a:br>
            <a:endParaRPr lang="en-US" dirty="0"/>
          </a:p>
        </p:txBody>
      </p:sp>
      <p:sp>
        <p:nvSpPr>
          <p:cNvPr id="3" name="Content Placeholder 2"/>
          <p:cNvSpPr>
            <a:spLocks noGrp="1"/>
          </p:cNvSpPr>
          <p:nvPr>
            <p:ph idx="1"/>
          </p:nvPr>
        </p:nvSpPr>
        <p:spPr>
          <a:xfrm>
            <a:off x="0" y="1825625"/>
            <a:ext cx="12192000" cy="4351338"/>
          </a:xfrm>
        </p:spPr>
        <p:txBody>
          <a:bodyPr>
            <a:normAutofit fontScale="92500" lnSpcReduction="10000"/>
          </a:bodyPr>
          <a:lstStyle/>
          <a:p>
            <a:r>
              <a:rPr lang="en-US" b="1" dirty="0" smtClean="0"/>
              <a:t>___________________________________</a:t>
            </a:r>
            <a:r>
              <a:rPr lang="en-US" dirty="0" smtClean="0"/>
              <a:t>   Example:_____________________________________________________________________________________________________________________________________</a:t>
            </a:r>
          </a:p>
          <a:p>
            <a:endParaRPr lang="en-US" dirty="0"/>
          </a:p>
          <a:p>
            <a:r>
              <a:rPr lang="en-US" b="1" dirty="0" smtClean="0"/>
              <a:t>___________________________________</a:t>
            </a:r>
          </a:p>
          <a:p>
            <a:r>
              <a:rPr lang="en-US" dirty="0" smtClean="0"/>
              <a:t>Example:_____________________________________________________________________________________________________________________________________</a:t>
            </a:r>
          </a:p>
          <a:p>
            <a:endParaRPr lang="en-US" dirty="0"/>
          </a:p>
          <a:p>
            <a:r>
              <a:rPr lang="en-US" b="1" dirty="0" smtClean="0"/>
              <a:t>___________________________________</a:t>
            </a:r>
          </a:p>
          <a:p>
            <a:r>
              <a:rPr lang="en-US" dirty="0" smtClean="0"/>
              <a:t>Example:_____________________________________________________________________________________________________________________________________</a:t>
            </a:r>
            <a:endParaRPr lang="en-US" dirty="0"/>
          </a:p>
        </p:txBody>
      </p:sp>
    </p:spTree>
    <p:extLst>
      <p:ext uri="{BB962C8B-B14F-4D97-AF65-F5344CB8AC3E}">
        <p14:creationId xmlns:p14="http://schemas.microsoft.com/office/powerpoint/2010/main" val="1142128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86046"/>
            <a:ext cx="10515600" cy="1325563"/>
          </a:xfrm>
        </p:spPr>
        <p:txBody>
          <a:bodyPr>
            <a:normAutofit fontScale="90000"/>
          </a:bodyPr>
          <a:lstStyle/>
          <a:p>
            <a:r>
              <a:rPr lang="en-US" sz="3100" b="1" u="sng" dirty="0" smtClean="0"/>
              <a:t>What is government</a:t>
            </a:r>
            <a:r>
              <a:rPr lang="en-US" sz="3100" b="1" dirty="0" smtClean="0"/>
              <a:t>?</a:t>
            </a:r>
            <a:br>
              <a:rPr lang="en-US" sz="3100" b="1" dirty="0" smtClean="0"/>
            </a:br>
            <a:r>
              <a:rPr lang="en-US" sz="3100" b="1" dirty="0" smtClean="0"/>
              <a:t>The way a society decides to </a:t>
            </a:r>
            <a:r>
              <a:rPr lang="en-US" sz="3100" b="1" dirty="0"/>
              <a:t>s</a:t>
            </a:r>
            <a:r>
              <a:rPr lang="en-US" sz="3100" b="1" dirty="0" smtClean="0"/>
              <a:t>tructure authority in order to protect our __________________. </a:t>
            </a:r>
            <a:r>
              <a:rPr lang="en-US" sz="3100" b="1" dirty="0" smtClean="0"/>
              <a:t/>
            </a:r>
            <a:br>
              <a:rPr lang="en-US" sz="3100" b="1" dirty="0" smtClean="0"/>
            </a:br>
            <a:r>
              <a:rPr lang="en-US" sz="3100" b="1" dirty="0" smtClean="0"/>
              <a:t>John Locke called government a S_________________C______________. Or an </a:t>
            </a:r>
            <a:r>
              <a:rPr lang="en-US" sz="3100" b="1" u="sng" dirty="0" smtClean="0"/>
              <a:t>agreement</a:t>
            </a:r>
            <a:r>
              <a:rPr lang="en-US" sz="3100" b="1" dirty="0" smtClean="0"/>
              <a:t> between the governing and the governed.</a:t>
            </a:r>
            <a:r>
              <a:rPr lang="en-US" sz="3100" dirty="0" smtClean="0"/>
              <a:t/>
            </a:r>
            <a:br>
              <a:rPr lang="en-US" sz="3100" dirty="0" smtClean="0"/>
            </a:br>
            <a:r>
              <a:rPr lang="en-US" dirty="0" smtClean="0"/>
              <a:t/>
            </a:r>
            <a:br>
              <a:rPr lang="en-US" dirty="0" smtClean="0"/>
            </a:br>
            <a:endParaRPr lang="en-US" dirty="0"/>
          </a:p>
        </p:txBody>
      </p:sp>
      <p:sp>
        <p:nvSpPr>
          <p:cNvPr id="3" name="Content Placeholder 2"/>
          <p:cNvSpPr>
            <a:spLocks noGrp="1"/>
          </p:cNvSpPr>
          <p:nvPr>
            <p:ph idx="1"/>
          </p:nvPr>
        </p:nvSpPr>
        <p:spPr>
          <a:xfrm>
            <a:off x="838200" y="2833120"/>
            <a:ext cx="10515600" cy="4351338"/>
          </a:xfrm>
        </p:spPr>
        <p:txBody>
          <a:bodyPr>
            <a:normAutofit lnSpcReduction="10000"/>
          </a:bodyPr>
          <a:lstStyle/>
          <a:p>
            <a:pPr marL="0" indent="0">
              <a:buNone/>
            </a:pPr>
            <a:r>
              <a:rPr lang="en-US" dirty="0" smtClean="0"/>
              <a:t>Why do we need government? (You tell me!)</a:t>
            </a:r>
          </a:p>
          <a:p>
            <a:pPr marL="0" indent="0">
              <a:buNone/>
            </a:pPr>
            <a:r>
              <a:rPr lang="en-US" dirty="0" smtClean="0"/>
              <a:t>Government provides </a:t>
            </a:r>
            <a:r>
              <a:rPr lang="en-US" dirty="0" smtClean="0"/>
              <a:t>public goods and s_____________, that we wouldn’t be able to provide ourselves.</a:t>
            </a:r>
          </a:p>
          <a:p>
            <a:pPr marL="0" indent="0">
              <a:buNone/>
            </a:pPr>
            <a:r>
              <a:rPr lang="en-US" dirty="0" smtClean="0"/>
              <a:t>Some examples would be:</a:t>
            </a:r>
          </a:p>
          <a:p>
            <a:r>
              <a:rPr lang="en-US" dirty="0" smtClean="0"/>
              <a:t>Schools</a:t>
            </a:r>
          </a:p>
          <a:p>
            <a:r>
              <a:rPr lang="en-US" dirty="0" smtClean="0"/>
              <a:t>P_________</a:t>
            </a:r>
          </a:p>
          <a:p>
            <a:r>
              <a:rPr lang="en-US" dirty="0" smtClean="0"/>
              <a:t>H_____________</a:t>
            </a:r>
          </a:p>
          <a:p>
            <a:r>
              <a:rPr lang="en-US" dirty="0" smtClean="0"/>
              <a:t>Military (Defense) </a:t>
            </a:r>
            <a:endParaRPr lang="en-US" dirty="0" smtClean="0"/>
          </a:p>
          <a:p>
            <a:pPr marL="0" indent="0">
              <a:buNone/>
            </a:pPr>
            <a:r>
              <a:rPr lang="en-US" dirty="0"/>
              <a:t> </a:t>
            </a:r>
            <a:r>
              <a:rPr lang="en-US" dirty="0" smtClean="0"/>
              <a:t>  </a:t>
            </a:r>
            <a:r>
              <a:rPr lang="en-US" dirty="0" smtClean="0"/>
              <a:t>Mrs. L. can’t defend our country by herself!</a:t>
            </a:r>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14216" y="3973907"/>
            <a:ext cx="3222351" cy="2884093"/>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16283" y="4555561"/>
            <a:ext cx="785595" cy="90645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01878" y="5469003"/>
            <a:ext cx="1387929" cy="482305"/>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424097" y="1861702"/>
            <a:ext cx="1387458" cy="1099814"/>
          </a:xfrm>
          <a:prstGeom prst="rect">
            <a:avLst/>
          </a:prstGeom>
        </p:spPr>
      </p:pic>
    </p:spTree>
    <p:extLst>
      <p:ext uri="{BB962C8B-B14F-4D97-AF65-F5344CB8AC3E}">
        <p14:creationId xmlns:p14="http://schemas.microsoft.com/office/powerpoint/2010/main" val="3556107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government is a Democracy.  This means people </a:t>
            </a:r>
            <a:r>
              <a:rPr lang="en-US" dirty="0" smtClean="0"/>
              <a:t>r_____.</a:t>
            </a:r>
            <a:endParaRPr lang="en-US" dirty="0"/>
          </a:p>
        </p:txBody>
      </p:sp>
      <p:sp>
        <p:nvSpPr>
          <p:cNvPr id="3" name="Content Placeholder 2"/>
          <p:cNvSpPr>
            <a:spLocks noGrp="1"/>
          </p:cNvSpPr>
          <p:nvPr>
            <p:ph idx="1"/>
          </p:nvPr>
        </p:nvSpPr>
        <p:spPr/>
        <p:txBody>
          <a:bodyPr/>
          <a:lstStyle/>
          <a:p>
            <a:pPr marL="0" indent="0">
              <a:buNone/>
            </a:pPr>
            <a:r>
              <a:rPr lang="en-US" dirty="0" smtClean="0"/>
              <a:t>People rule by v___________ and electing people to represent them in government (we can’t all go to D.C</a:t>
            </a:r>
            <a:r>
              <a:rPr lang="en-US" dirty="0" smtClean="0"/>
              <a:t>. We have jobs &amp; family responsibilities!)  </a:t>
            </a:r>
            <a:endParaRPr lang="en-US" dirty="0" smtClean="0"/>
          </a:p>
          <a:p>
            <a:pPr marL="0" indent="0">
              <a:buNone/>
            </a:pPr>
            <a:r>
              <a:rPr lang="en-US" dirty="0" smtClean="0"/>
              <a:t>This is called </a:t>
            </a:r>
            <a:r>
              <a:rPr lang="en-US" b="1" u="sng" dirty="0" smtClean="0"/>
              <a:t>R</a:t>
            </a:r>
            <a:r>
              <a:rPr lang="en-US" b="1" dirty="0" smtClean="0"/>
              <a:t>_</a:t>
            </a:r>
            <a:r>
              <a:rPr lang="en-US" dirty="0" smtClean="0"/>
              <a:t>___________________G______________________</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47846" y="4076901"/>
            <a:ext cx="2385018" cy="2456569"/>
          </a:xfrm>
          <a:prstGeom prst="rect">
            <a:avLst/>
          </a:prstGeom>
        </p:spPr>
      </p:pic>
      <p:sp>
        <p:nvSpPr>
          <p:cNvPr id="6" name="Oval Callout 5"/>
          <p:cNvSpPr/>
          <p:nvPr/>
        </p:nvSpPr>
        <p:spPr>
          <a:xfrm>
            <a:off x="5786175" y="3537856"/>
            <a:ext cx="1768928" cy="622301"/>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 represent you!</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03072" y="1027906"/>
            <a:ext cx="913072" cy="889509"/>
          </a:xfrm>
          <a:prstGeom prst="rect">
            <a:avLst/>
          </a:prstGeom>
        </p:spPr>
      </p:pic>
    </p:spTree>
    <p:extLst>
      <p:ext uri="{BB962C8B-B14F-4D97-AF65-F5344CB8AC3E}">
        <p14:creationId xmlns:p14="http://schemas.microsoft.com/office/powerpoint/2010/main" val="14693335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Democracy </a:t>
            </a:r>
            <a:r>
              <a:rPr lang="en-US" sz="2400" dirty="0" smtClean="0"/>
              <a:t>(</a:t>
            </a:r>
            <a:r>
              <a:rPr lang="en-US" sz="2400" b="1" dirty="0" smtClean="0"/>
              <a:t>people rule</a:t>
            </a:r>
            <a:r>
              <a:rPr lang="en-US" sz="2400" dirty="0" smtClean="0"/>
              <a:t>) </a:t>
            </a:r>
            <a:r>
              <a:rPr lang="en-US" sz="2400" dirty="0" smtClean="0"/>
              <a:t>began in </a:t>
            </a:r>
            <a:r>
              <a:rPr lang="en-US" sz="2400" dirty="0" smtClean="0"/>
              <a:t>ancient times in a place called </a:t>
            </a:r>
            <a:r>
              <a:rPr lang="en-US" sz="2400" dirty="0" smtClean="0"/>
              <a:t>A_________, </a:t>
            </a:r>
            <a:r>
              <a:rPr lang="en-US" sz="2400" dirty="0" smtClean="0"/>
              <a:t>Greece</a:t>
            </a:r>
            <a:r>
              <a:rPr lang="en-US" sz="2400" dirty="0" smtClean="0"/>
              <a:t>. </a:t>
            </a:r>
            <a:r>
              <a:rPr lang="en-US" sz="2400" dirty="0"/>
              <a:t>Only the men could vote, though</a:t>
            </a:r>
            <a:r>
              <a:rPr lang="en-US" sz="2800" dirty="0"/>
              <a:t>.</a:t>
            </a:r>
            <a:br>
              <a:rPr lang="en-US" sz="2800" dirty="0"/>
            </a:br>
            <a:endParaRPr lang="en-US" sz="2800" dirty="0"/>
          </a:p>
        </p:txBody>
      </p:sp>
      <p:sp>
        <p:nvSpPr>
          <p:cNvPr id="3" name="Content Placeholder 2"/>
          <p:cNvSpPr>
            <a:spLocks noGrp="1"/>
          </p:cNvSpPr>
          <p:nvPr>
            <p:ph idx="1"/>
          </p:nvPr>
        </p:nvSpPr>
        <p:spPr>
          <a:xfrm>
            <a:off x="838200" y="1462210"/>
            <a:ext cx="10515600" cy="4351338"/>
          </a:xfrm>
          <a:solidFill>
            <a:schemeClr val="bg1"/>
          </a:solidFill>
        </p:spPr>
        <p:txBody>
          <a:bodyPr>
            <a:normAutofit fontScale="55000" lnSpcReduction="20000"/>
          </a:bodyPr>
          <a:lstStyle/>
          <a:p>
            <a:endParaRPr lang="en-US" dirty="0"/>
          </a:p>
          <a:p>
            <a:pPr marL="0" indent="0">
              <a:buNone/>
            </a:pPr>
            <a:r>
              <a:rPr lang="en-US" sz="4000" dirty="0" smtClean="0"/>
              <a:t>Then the Magna C_______________ came along in _______. (year</a:t>
            </a:r>
            <a:r>
              <a:rPr lang="en-US" sz="4000" dirty="0" smtClean="0"/>
              <a:t>)</a:t>
            </a:r>
          </a:p>
          <a:p>
            <a:pPr marL="0" indent="0">
              <a:buNone/>
            </a:pPr>
            <a:r>
              <a:rPr lang="en-US" sz="4000" dirty="0" smtClean="0">
                <a:effectLst>
                  <a:glow rad="228600">
                    <a:schemeClr val="accent4">
                      <a:satMod val="175000"/>
                      <a:alpha val="40000"/>
                    </a:schemeClr>
                  </a:glow>
                </a:effectLst>
              </a:rPr>
              <a:t>Magna Carta = </a:t>
            </a:r>
            <a:r>
              <a:rPr lang="en-US" sz="4000" b="1" u="sng" dirty="0" smtClean="0">
                <a:effectLst>
                  <a:glow rad="228600">
                    <a:schemeClr val="accent4">
                      <a:satMod val="175000"/>
                      <a:alpha val="40000"/>
                    </a:schemeClr>
                  </a:glow>
                </a:effectLst>
              </a:rPr>
              <a:t>Limited Government</a:t>
            </a:r>
            <a:endParaRPr lang="en-US" sz="4000" b="1" dirty="0">
              <a:effectLst>
                <a:glow rad="228600">
                  <a:schemeClr val="accent4">
                    <a:satMod val="175000"/>
                    <a:alpha val="40000"/>
                  </a:schemeClr>
                </a:glow>
              </a:effectLst>
            </a:endParaRPr>
          </a:p>
          <a:p>
            <a:pPr marL="0" indent="0">
              <a:buNone/>
            </a:pPr>
            <a:r>
              <a:rPr lang="en-US" sz="4000" dirty="0" smtClean="0"/>
              <a:t>Limited Government means ____________________________________.</a:t>
            </a:r>
          </a:p>
          <a:p>
            <a:pPr marL="0" indent="0">
              <a:buNone/>
            </a:pPr>
            <a:r>
              <a:rPr lang="en-US" sz="4000" b="1" dirty="0" smtClean="0">
                <a:effectLst>
                  <a:glow rad="228600">
                    <a:schemeClr val="accent4">
                      <a:satMod val="175000"/>
                      <a:alpha val="40000"/>
                    </a:schemeClr>
                  </a:glow>
                </a:effectLst>
              </a:rPr>
              <a:t>Wealthy nobles called N_____________, were the only people this applied to</a:t>
            </a:r>
            <a:r>
              <a:rPr lang="en-US" sz="4000" b="1" dirty="0" smtClean="0"/>
              <a:t>.</a:t>
            </a:r>
          </a:p>
          <a:p>
            <a:pPr marL="0" indent="0">
              <a:buNone/>
            </a:pPr>
            <a:endParaRPr lang="en-US" sz="4000" b="1" dirty="0" smtClean="0"/>
          </a:p>
          <a:p>
            <a:pPr marL="0" indent="0">
              <a:buNone/>
            </a:pPr>
            <a:r>
              <a:rPr lang="en-US" sz="4000" dirty="0" smtClean="0"/>
              <a:t>In the Magna Carta </a:t>
            </a:r>
            <a:r>
              <a:rPr lang="en-US" sz="4000" dirty="0" smtClean="0"/>
              <a:t>we see the following law (court) processes we still use today:</a:t>
            </a:r>
          </a:p>
          <a:p>
            <a:r>
              <a:rPr lang="en-US" sz="4000" dirty="0"/>
              <a:t>Trial by </a:t>
            </a:r>
            <a:r>
              <a:rPr lang="en-US" sz="4000" dirty="0" smtClean="0"/>
              <a:t>j_____ of </a:t>
            </a:r>
            <a:r>
              <a:rPr lang="en-US" sz="4000" dirty="0"/>
              <a:t>one’s peers</a:t>
            </a:r>
          </a:p>
          <a:p>
            <a:r>
              <a:rPr lang="en-US" sz="4000" dirty="0"/>
              <a:t>No loss of </a:t>
            </a:r>
            <a:r>
              <a:rPr lang="en-US" sz="4000" dirty="0" smtClean="0"/>
              <a:t>p_____________ (stuff you own) unless </a:t>
            </a:r>
            <a:r>
              <a:rPr lang="en-US" sz="4000" dirty="0"/>
              <a:t>found guilty of a </a:t>
            </a:r>
            <a:r>
              <a:rPr lang="en-US" sz="4000" dirty="0" smtClean="0"/>
              <a:t>crime.</a:t>
            </a:r>
            <a:endParaRPr lang="en-US" sz="4000" dirty="0"/>
          </a:p>
          <a:p>
            <a:r>
              <a:rPr lang="en-US" sz="4000" dirty="0" smtClean="0"/>
              <a:t>People had the right </a:t>
            </a:r>
            <a:r>
              <a:rPr lang="en-US" sz="4000" dirty="0"/>
              <a:t>to see </a:t>
            </a:r>
            <a:r>
              <a:rPr lang="en-US" sz="4000" dirty="0" smtClean="0"/>
              <a:t>e______________ against them</a:t>
            </a:r>
            <a:endParaRPr lang="en-US" sz="4000" dirty="0"/>
          </a:p>
          <a:p>
            <a:r>
              <a:rPr lang="en-US" sz="4000" dirty="0"/>
              <a:t>Right to bring </a:t>
            </a:r>
            <a:r>
              <a:rPr lang="en-US" sz="4000" dirty="0" smtClean="0"/>
              <a:t>w_________________ </a:t>
            </a:r>
            <a:r>
              <a:rPr lang="en-US" sz="4000" dirty="0"/>
              <a:t>to help you</a:t>
            </a:r>
          </a:p>
          <a:p>
            <a:r>
              <a:rPr lang="en-US" sz="4000" dirty="0"/>
              <a:t>ONLY APPLIED TO </a:t>
            </a:r>
            <a:r>
              <a:rPr lang="en-US" sz="4000" dirty="0" smtClean="0"/>
              <a:t>NOBILITY!</a:t>
            </a:r>
            <a:endParaRPr lang="en-US" sz="4000" dirty="0"/>
          </a:p>
          <a:p>
            <a:pPr marL="0" indent="0">
              <a:buNone/>
            </a:pPr>
            <a:endParaRPr lang="en-US" sz="4000" dirty="0" smtClean="0"/>
          </a:p>
          <a:p>
            <a:pPr marL="0" indent="0">
              <a:buNone/>
            </a:pP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9305" y="797169"/>
            <a:ext cx="550552" cy="893519"/>
          </a:xfrm>
          <a:prstGeom prst="rect">
            <a:avLst/>
          </a:prstGeom>
        </p:spPr>
      </p:pic>
    </p:spTree>
    <p:extLst>
      <p:ext uri="{BB962C8B-B14F-4D97-AF65-F5344CB8AC3E}">
        <p14:creationId xmlns:p14="http://schemas.microsoft.com/office/powerpoint/2010/main" val="1476532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386" y="2304704"/>
            <a:ext cx="10515600" cy="2975952"/>
          </a:xfrm>
        </p:spPr>
        <p:txBody>
          <a:bodyPr>
            <a:normAutofit fontScale="90000"/>
          </a:bodyPr>
          <a:lstStyle/>
          <a:p>
            <a:r>
              <a:rPr lang="en-US" dirty="0" smtClean="0"/>
              <a:t>A couple hundred years later, in 16__, </a:t>
            </a:r>
            <a:br>
              <a:rPr lang="en-US" dirty="0" smtClean="0"/>
            </a:br>
            <a:r>
              <a:rPr lang="en-US" b="1" dirty="0" smtClean="0">
                <a:effectLst>
                  <a:glow rad="127000">
                    <a:srgbClr val="FFFF00"/>
                  </a:glow>
                </a:effectLst>
              </a:rPr>
              <a:t>The English Bill of Rights </a:t>
            </a:r>
            <a:r>
              <a:rPr lang="en-US" dirty="0" smtClean="0"/>
              <a:t>was written.</a:t>
            </a:r>
            <a:br>
              <a:rPr lang="en-US" dirty="0" smtClean="0"/>
            </a:br>
            <a:r>
              <a:rPr lang="en-US" dirty="0" smtClean="0">
                <a:ln w="0"/>
                <a:effectLst>
                  <a:outerShdw blurRad="38100" dist="19050" dir="2700000" algn="tl" rotWithShape="0">
                    <a:schemeClr val="dk1">
                      <a:alpha val="40000"/>
                    </a:schemeClr>
                  </a:outerShdw>
                </a:effectLst>
              </a:rPr>
              <a:t>English Bill of R_______ </a:t>
            </a:r>
            <a:br>
              <a:rPr lang="en-US" dirty="0" smtClean="0">
                <a:ln w="0"/>
                <a:effectLst>
                  <a:outerShdw blurRad="38100" dist="19050" dir="2700000" algn="tl" rotWithShape="0">
                    <a:schemeClr val="dk1">
                      <a:alpha val="40000"/>
                    </a:schemeClr>
                  </a:outerShdw>
                </a:effectLst>
              </a:rPr>
            </a:br>
            <a:r>
              <a:rPr lang="en-US" dirty="0" smtClean="0">
                <a:ln w="0"/>
                <a:effectLst>
                  <a:outerShdw blurRad="38100" dist="19050" dir="2700000" algn="tl" rotWithShape="0">
                    <a:schemeClr val="dk1">
                      <a:alpha val="40000"/>
                    </a:schemeClr>
                  </a:outerShdw>
                </a:effectLst>
              </a:rPr>
              <a:t>Kept the </a:t>
            </a:r>
            <a:r>
              <a:rPr lang="en-US" u="sng" dirty="0" smtClean="0">
                <a:ln w="0"/>
                <a:effectLst>
                  <a:outerShdw blurRad="38100" dist="19050" dir="2700000" algn="tl" rotWithShape="0">
                    <a:schemeClr val="dk1">
                      <a:alpha val="40000"/>
                    </a:schemeClr>
                  </a:outerShdw>
                </a:effectLst>
              </a:rPr>
              <a:t>trial</a:t>
            </a:r>
            <a:r>
              <a:rPr lang="en-US" dirty="0" smtClean="0">
                <a:ln w="0"/>
                <a:effectLst>
                  <a:outerShdw blurRad="38100" dist="19050" dir="2700000" algn="tl" rotWithShape="0">
                    <a:schemeClr val="dk1">
                      <a:alpha val="40000"/>
                    </a:schemeClr>
                  </a:outerShdw>
                </a:effectLst>
              </a:rPr>
              <a:t>, </a:t>
            </a:r>
            <a:r>
              <a:rPr lang="en-US" u="sng" dirty="0" smtClean="0">
                <a:ln w="0"/>
                <a:effectLst>
                  <a:outerShdw blurRad="38100" dist="19050" dir="2700000" algn="tl" rotWithShape="0">
                    <a:schemeClr val="dk1">
                      <a:alpha val="40000"/>
                    </a:schemeClr>
                  </a:outerShdw>
                </a:effectLst>
              </a:rPr>
              <a:t>witness</a:t>
            </a:r>
            <a:r>
              <a:rPr lang="en-US" dirty="0" smtClean="0">
                <a:ln w="0"/>
                <a:effectLst>
                  <a:outerShdw blurRad="38100" dist="19050" dir="2700000" algn="tl" rotWithShape="0">
                    <a:schemeClr val="dk1">
                      <a:alpha val="40000"/>
                    </a:schemeClr>
                  </a:outerShdw>
                </a:effectLst>
              </a:rPr>
              <a:t>, </a:t>
            </a:r>
            <a:r>
              <a:rPr lang="en-US" u="sng" dirty="0" smtClean="0">
                <a:ln w="0"/>
                <a:effectLst>
                  <a:outerShdw blurRad="38100" dist="19050" dir="2700000" algn="tl" rotWithShape="0">
                    <a:schemeClr val="dk1">
                      <a:alpha val="40000"/>
                    </a:schemeClr>
                  </a:outerShdw>
                </a:effectLst>
              </a:rPr>
              <a:t>evidence</a:t>
            </a:r>
            <a:r>
              <a:rPr lang="en-US" dirty="0">
                <a:ln w="0"/>
                <a:effectLst>
                  <a:outerShdw blurRad="38100" dist="19050" dir="2700000" algn="tl" rotWithShape="0">
                    <a:schemeClr val="dk1">
                      <a:alpha val="40000"/>
                    </a:schemeClr>
                  </a:outerShdw>
                </a:effectLst>
              </a:rPr>
              <a:t> </a:t>
            </a:r>
            <a:r>
              <a:rPr lang="en-US" dirty="0" smtClean="0">
                <a:ln w="0"/>
                <a:effectLst>
                  <a:outerShdw blurRad="38100" dist="19050" dir="2700000" algn="tl" rotWithShape="0">
                    <a:schemeClr val="dk1">
                      <a:alpha val="40000"/>
                    </a:schemeClr>
                  </a:outerShdw>
                </a:effectLst>
              </a:rPr>
              <a:t>rights</a:t>
            </a:r>
            <a:br>
              <a:rPr lang="en-US" dirty="0" smtClean="0">
                <a:ln w="0"/>
                <a:effectLst>
                  <a:outerShdw blurRad="38100" dist="19050" dir="2700000" algn="tl" rotWithShape="0">
                    <a:schemeClr val="dk1">
                      <a:alpha val="40000"/>
                    </a:schemeClr>
                  </a:outerShdw>
                </a:effectLst>
              </a:rPr>
            </a:br>
            <a:r>
              <a:rPr lang="en-US" dirty="0" smtClean="0">
                <a:ln w="0"/>
                <a:effectLst>
                  <a:outerShdw blurRad="38100" dist="19050" dir="2700000" algn="tl" rotWithShape="0">
                    <a:schemeClr val="dk1">
                      <a:alpha val="40000"/>
                    </a:schemeClr>
                  </a:outerShdw>
                </a:effectLst>
              </a:rPr>
              <a:t>from the Magna Carta and </a:t>
            </a:r>
            <a:br>
              <a:rPr lang="en-US" dirty="0" smtClean="0">
                <a:ln w="0"/>
                <a:effectLst>
                  <a:outerShdw blurRad="38100" dist="19050" dir="2700000" algn="tl" rotWithShape="0">
                    <a:schemeClr val="dk1">
                      <a:alpha val="40000"/>
                    </a:schemeClr>
                  </a:outerShdw>
                </a:effectLst>
              </a:rPr>
            </a:br>
            <a:r>
              <a:rPr lang="en-US" dirty="0" smtClean="0">
                <a:ln w="0"/>
                <a:effectLst>
                  <a:outerShdw blurRad="38100" dist="19050" dir="2700000" algn="tl" rotWithShape="0">
                    <a:schemeClr val="dk1">
                      <a:alpha val="40000"/>
                    </a:schemeClr>
                  </a:outerShdw>
                </a:effectLst>
              </a:rPr>
              <a:t>Li__________ G___________ but now… </a:t>
            </a:r>
            <a:br>
              <a:rPr lang="en-US" dirty="0" smtClean="0">
                <a:ln w="0"/>
                <a:effectLst>
                  <a:outerShdw blurRad="38100" dist="19050" dir="2700000" algn="tl" rotWithShape="0">
                    <a:schemeClr val="dk1">
                      <a:alpha val="40000"/>
                    </a:schemeClr>
                  </a:outerShdw>
                </a:effectLst>
              </a:rPr>
            </a:br>
            <a:r>
              <a:rPr lang="en-US" u="sng" dirty="0" smtClean="0">
                <a:ln w="0"/>
                <a:effectLst>
                  <a:glow rad="127000">
                    <a:srgbClr val="FFFF00"/>
                  </a:glow>
                  <a:outerShdw blurRad="38100" dist="19050" dir="2700000" algn="tl" rotWithShape="0">
                    <a:schemeClr val="dk1">
                      <a:alpha val="40000"/>
                    </a:schemeClr>
                  </a:outerShdw>
                </a:effectLst>
              </a:rPr>
              <a:t>Equal Rights By Law given TO ALL CITIZENS</a:t>
            </a:r>
            <a:r>
              <a:rPr lang="en-US" u="sng" dirty="0" smtClean="0">
                <a:ln w="0"/>
                <a:effectLst>
                  <a:outerShdw blurRad="38100" dist="19050" dir="2700000" algn="tl" rotWithShape="0">
                    <a:schemeClr val="dk1">
                      <a:alpha val="40000"/>
                    </a:schemeClr>
                  </a:outerShdw>
                </a:effectLst>
              </a:rPr>
              <a:t/>
            </a:r>
            <a:br>
              <a:rPr lang="en-US" u="sng" dirty="0" smtClean="0">
                <a:ln w="0"/>
                <a:effectLst>
                  <a:outerShdw blurRad="38100" dist="19050" dir="2700000" algn="tl" rotWithShape="0">
                    <a:schemeClr val="dk1">
                      <a:alpha val="40000"/>
                    </a:schemeClr>
                  </a:outerShdw>
                </a:effectLst>
              </a:rPr>
            </a:br>
            <a:r>
              <a:rPr lang="en-US" u="sng" dirty="0" smtClean="0">
                <a:ln w="0"/>
                <a:effectLst>
                  <a:outerShdw blurRad="38100" dist="19050" dir="2700000" algn="tl" rotWithShape="0">
                    <a:schemeClr val="dk1">
                      <a:alpha val="40000"/>
                    </a:schemeClr>
                  </a:outerShdw>
                </a:effectLst>
              </a:rPr>
              <a:t>(no longer just for nobility!)</a:t>
            </a:r>
            <a:br>
              <a:rPr lang="en-US" u="sng" dirty="0" smtClean="0">
                <a:ln w="0"/>
                <a:effectLst>
                  <a:outerShdw blurRad="38100" dist="19050" dir="2700000" algn="tl" rotWithShape="0">
                    <a:schemeClr val="dk1">
                      <a:alpha val="40000"/>
                    </a:schemeClr>
                  </a:outerShdw>
                </a:effectLst>
              </a:rPr>
            </a:br>
            <a:r>
              <a:rPr lang="en-US" b="1" dirty="0" smtClean="0">
                <a:effectLst>
                  <a:glow rad="228600">
                    <a:schemeClr val="accent4">
                      <a:satMod val="175000"/>
                      <a:alpha val="40000"/>
                    </a:schemeClr>
                  </a:glow>
                </a:effectLst>
              </a:rPr>
              <a:t/>
            </a:r>
            <a:br>
              <a:rPr lang="en-US" b="1" dirty="0" smtClean="0">
                <a:effectLst>
                  <a:glow rad="228600">
                    <a:schemeClr val="accent4">
                      <a:satMod val="175000"/>
                      <a:alpha val="40000"/>
                    </a:schemeClr>
                  </a:glow>
                </a:effectLst>
              </a:rPr>
            </a:br>
            <a:r>
              <a:rPr lang="en-US" b="1" dirty="0" smtClean="0"/>
              <a:t/>
            </a:r>
            <a:br>
              <a:rPr lang="en-US" b="1" dirty="0" smtClean="0"/>
            </a:b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40377" y="316523"/>
            <a:ext cx="3052305" cy="3100754"/>
          </a:xfrm>
          <a:prstGeom prst="rect">
            <a:avLst/>
          </a:prstGeom>
        </p:spPr>
      </p:pic>
      <p:sp>
        <p:nvSpPr>
          <p:cNvPr id="5" name="Smiley Face 4"/>
          <p:cNvSpPr/>
          <p:nvPr/>
        </p:nvSpPr>
        <p:spPr>
          <a:xfrm>
            <a:off x="9073661" y="2100936"/>
            <a:ext cx="914400" cy="91440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ular Callout 5"/>
          <p:cNvSpPr/>
          <p:nvPr/>
        </p:nvSpPr>
        <p:spPr>
          <a:xfrm>
            <a:off x="9471422" y="987766"/>
            <a:ext cx="1699845" cy="111317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Government has limits! All citizens have equal rights!</a:t>
            </a:r>
            <a:endParaRPr lang="en-US" dirty="0"/>
          </a:p>
        </p:txBody>
      </p:sp>
      <p:sp>
        <p:nvSpPr>
          <p:cNvPr id="7" name="TextBox 6"/>
          <p:cNvSpPr txBox="1"/>
          <p:nvPr/>
        </p:nvSpPr>
        <p:spPr>
          <a:xfrm>
            <a:off x="9073661" y="401159"/>
            <a:ext cx="2097606" cy="369332"/>
          </a:xfrm>
          <a:prstGeom prst="rect">
            <a:avLst/>
          </a:prstGeom>
          <a:noFill/>
        </p:spPr>
        <p:txBody>
          <a:bodyPr wrap="square" rtlCol="0">
            <a:spAutoFit/>
          </a:bodyPr>
          <a:lstStyle/>
          <a:p>
            <a:r>
              <a:rPr lang="en-US" dirty="0" smtClean="0"/>
              <a:t>English Bill of Rights</a:t>
            </a:r>
            <a:endParaRPr lang="en-US"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39479" y="5191319"/>
            <a:ext cx="1623550" cy="1623550"/>
          </a:xfrm>
          <a:prstGeom prst="rect">
            <a:avLst/>
          </a:prstGeom>
        </p:spPr>
      </p:pic>
      <p:sp>
        <p:nvSpPr>
          <p:cNvPr id="9" name="Oval Callout 8"/>
          <p:cNvSpPr/>
          <p:nvPr/>
        </p:nvSpPr>
        <p:spPr>
          <a:xfrm>
            <a:off x="7786182" y="4662788"/>
            <a:ext cx="2574957" cy="649525"/>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Woohoo! We are equal! </a:t>
            </a:r>
            <a:endParaRPr lang="en-US" dirty="0"/>
          </a:p>
        </p:txBody>
      </p:sp>
    </p:spTree>
    <p:extLst>
      <p:ext uri="{BB962C8B-B14F-4D97-AF65-F5344CB8AC3E}">
        <p14:creationId xmlns:p14="http://schemas.microsoft.com/office/powerpoint/2010/main" val="3219609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2015"/>
            <a:ext cx="10515600" cy="1325563"/>
          </a:xfrm>
        </p:spPr>
        <p:txBody>
          <a:bodyPr/>
          <a:lstStyle/>
          <a:p>
            <a:r>
              <a:rPr lang="en-US" b="1" dirty="0" smtClean="0"/>
              <a:t>Mayflower Compact is important because</a:t>
            </a:r>
            <a:r>
              <a:rPr lang="en-US" dirty="0" smtClean="0"/>
              <a:t>…</a:t>
            </a:r>
            <a:endParaRPr lang="en-US" dirty="0"/>
          </a:p>
        </p:txBody>
      </p:sp>
      <p:sp>
        <p:nvSpPr>
          <p:cNvPr id="3" name="Content Placeholder 2"/>
          <p:cNvSpPr>
            <a:spLocks noGrp="1"/>
          </p:cNvSpPr>
          <p:nvPr>
            <p:ph idx="1"/>
          </p:nvPr>
        </p:nvSpPr>
        <p:spPr>
          <a:xfrm>
            <a:off x="838200" y="1360929"/>
            <a:ext cx="10515600" cy="5497071"/>
          </a:xfrm>
        </p:spPr>
        <p:txBody>
          <a:bodyPr>
            <a:normAutofit fontScale="77500" lnSpcReduction="20000"/>
          </a:bodyPr>
          <a:lstStyle/>
          <a:p>
            <a:pPr marL="0" indent="0">
              <a:buNone/>
            </a:pPr>
            <a:r>
              <a:rPr lang="en-US" sz="3000" dirty="0" smtClean="0"/>
              <a:t>Their ship/colony was so far away from England the people decided to make their own laws without the K_____’s permission.</a:t>
            </a:r>
          </a:p>
          <a:p>
            <a:pPr marL="0" indent="0">
              <a:buNone/>
            </a:pPr>
            <a:r>
              <a:rPr lang="en-US" sz="3000" dirty="0" smtClean="0"/>
              <a:t>This led to:</a:t>
            </a:r>
          </a:p>
          <a:p>
            <a:pPr marL="0" indent="0">
              <a:buNone/>
            </a:pPr>
            <a:r>
              <a:rPr lang="en-US" u="sng" dirty="0" smtClean="0">
                <a:effectLst>
                  <a:glow rad="127000">
                    <a:srgbClr val="FFFF00"/>
                  </a:glow>
                </a:effectLst>
                <a:latin typeface="Britannic Bold" pitchFamily="34" charset="0"/>
              </a:rPr>
              <a:t>Popular Sovereignty </a:t>
            </a:r>
          </a:p>
          <a:p>
            <a:pPr marL="0" indent="0">
              <a:buNone/>
            </a:pPr>
            <a:r>
              <a:rPr lang="en-US" dirty="0" smtClean="0">
                <a:latin typeface="Britannic Bold" pitchFamily="34" charset="0"/>
              </a:rPr>
              <a:t>Popular means- liked or chosen by the people</a:t>
            </a:r>
          </a:p>
          <a:p>
            <a:pPr marL="0" indent="0">
              <a:buNone/>
            </a:pPr>
            <a:r>
              <a:rPr lang="en-US" dirty="0" smtClean="0">
                <a:latin typeface="Britannic Bold" pitchFamily="34" charset="0"/>
              </a:rPr>
              <a:t>Sovereignty means- power/authority  </a:t>
            </a:r>
          </a:p>
          <a:p>
            <a:pPr marL="0" indent="0">
              <a:buNone/>
            </a:pPr>
            <a:r>
              <a:rPr lang="en-US" dirty="0" smtClean="0">
                <a:latin typeface="Britannic Bold" pitchFamily="34" charset="0"/>
              </a:rPr>
              <a:t>People + power/authority = P______________ S________________</a:t>
            </a:r>
            <a:endParaRPr lang="en-US" dirty="0">
              <a:latin typeface="Britannic Bold" pitchFamily="34" charset="0"/>
            </a:endParaRPr>
          </a:p>
          <a:p>
            <a:pPr marL="0" indent="0">
              <a:buNone/>
            </a:pPr>
            <a:r>
              <a:rPr lang="en-US" u="sng" dirty="0" smtClean="0">
                <a:effectLst>
                  <a:glow rad="127000">
                    <a:srgbClr val="FFFF00"/>
                  </a:glow>
                </a:effectLst>
                <a:latin typeface="Britannic Bold" pitchFamily="34" charset="0"/>
              </a:rPr>
              <a:t>Self </a:t>
            </a:r>
            <a:r>
              <a:rPr lang="en-US" u="sng" dirty="0">
                <a:effectLst>
                  <a:glow rad="127000">
                    <a:srgbClr val="FFFF00"/>
                  </a:glow>
                </a:effectLst>
                <a:latin typeface="Britannic Bold" pitchFamily="34" charset="0"/>
              </a:rPr>
              <a:t>–</a:t>
            </a:r>
            <a:r>
              <a:rPr lang="en-US" u="sng" dirty="0" smtClean="0">
                <a:effectLst>
                  <a:glow rad="127000">
                    <a:srgbClr val="FFFF00"/>
                  </a:glow>
                </a:effectLst>
                <a:latin typeface="Britannic Bold" pitchFamily="34" charset="0"/>
              </a:rPr>
              <a:t>rule</a:t>
            </a:r>
            <a:r>
              <a:rPr lang="en-US" dirty="0">
                <a:effectLst>
                  <a:glow rad="127000">
                    <a:srgbClr val="FFFF00"/>
                  </a:glow>
                </a:effectLst>
                <a:latin typeface="Britannic Bold" pitchFamily="34" charset="0"/>
              </a:rPr>
              <a:t> </a:t>
            </a:r>
            <a:r>
              <a:rPr lang="en-US" dirty="0" smtClean="0">
                <a:latin typeface="Britannic Bold" pitchFamily="34" charset="0"/>
              </a:rPr>
              <a:t>What does that mean? ____________________________</a:t>
            </a:r>
          </a:p>
          <a:p>
            <a:pPr marL="0" indent="0">
              <a:buNone/>
            </a:pPr>
            <a:r>
              <a:rPr lang="en-US" dirty="0" smtClean="0">
                <a:latin typeface="Britannic Bold" pitchFamily="34" charset="0"/>
              </a:rPr>
              <a:t>_________________________________________________________</a:t>
            </a:r>
          </a:p>
          <a:p>
            <a:pPr marL="0" indent="0">
              <a:buNone/>
            </a:pPr>
            <a:r>
              <a:rPr lang="en-US" u="sng" dirty="0" smtClean="0">
                <a:effectLst>
                  <a:glow rad="127000">
                    <a:srgbClr val="FFFF00"/>
                  </a:glow>
                </a:effectLst>
                <a:latin typeface="Britannic Bold" pitchFamily="34" charset="0"/>
              </a:rPr>
              <a:t>Consent of the Governed</a:t>
            </a:r>
          </a:p>
          <a:p>
            <a:pPr marL="0" indent="0">
              <a:buNone/>
            </a:pPr>
            <a:r>
              <a:rPr lang="en-US" dirty="0" smtClean="0">
                <a:effectLst>
                  <a:glow rad="127000">
                    <a:schemeClr val="bg1"/>
                  </a:glow>
                </a:effectLst>
                <a:latin typeface="Britannic Bold" pitchFamily="34" charset="0"/>
              </a:rPr>
              <a:t>Consent means- p___________________</a:t>
            </a:r>
          </a:p>
          <a:p>
            <a:pPr marL="0" indent="0">
              <a:buNone/>
            </a:pPr>
            <a:r>
              <a:rPr lang="en-US" dirty="0" smtClean="0">
                <a:effectLst>
                  <a:glow rad="127000">
                    <a:schemeClr val="bg1"/>
                  </a:glow>
                </a:effectLst>
                <a:latin typeface="Britannic Bold" pitchFamily="34" charset="0"/>
              </a:rPr>
              <a:t>Governed means- body of p______________ who are citizens of a government </a:t>
            </a:r>
          </a:p>
          <a:p>
            <a:pPr marL="0" indent="0">
              <a:buNone/>
            </a:pPr>
            <a:r>
              <a:rPr lang="en-US" dirty="0" smtClean="0">
                <a:effectLst>
                  <a:glow rad="127000">
                    <a:schemeClr val="bg1"/>
                  </a:glow>
                </a:effectLst>
                <a:latin typeface="Britannic Bold" pitchFamily="34" charset="0"/>
              </a:rPr>
              <a:t>Consent (permission) from people to be governed.</a:t>
            </a:r>
          </a:p>
          <a:p>
            <a:pPr marL="0" indent="0">
              <a:buNone/>
            </a:pPr>
            <a:r>
              <a:rPr lang="en-US" dirty="0" smtClean="0">
                <a:effectLst>
                  <a:glow rad="127000">
                    <a:schemeClr val="bg1"/>
                  </a:glow>
                </a:effectLst>
                <a:latin typeface="Britannic Bold" pitchFamily="34" charset="0"/>
              </a:rPr>
              <a:t>When you consent to be governed you agree (consent) to live by the laws and government will provide you with g________ &amp; s_______________, that you can’t get for yourself.</a:t>
            </a:r>
          </a:p>
          <a:p>
            <a:pPr marL="0" indent="0">
              <a:buNone/>
            </a:pPr>
            <a:endParaRPr lang="en-US" u="sng" dirty="0">
              <a:effectLst>
                <a:glow rad="127000">
                  <a:srgbClr val="FFFF00"/>
                </a:glow>
              </a:effectLst>
              <a:latin typeface="Britannic Bold" pitchFamily="34" charset="0"/>
            </a:endParaRP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7267" y="1690688"/>
            <a:ext cx="2876160" cy="2296696"/>
          </a:xfrm>
          <a:prstGeom prst="rect">
            <a:avLst/>
          </a:prstGeom>
        </p:spPr>
      </p:pic>
      <p:sp>
        <p:nvSpPr>
          <p:cNvPr id="5" name="Rounded Rectangle 4"/>
          <p:cNvSpPr/>
          <p:nvPr/>
        </p:nvSpPr>
        <p:spPr>
          <a:xfrm>
            <a:off x="10553075" y="2188564"/>
            <a:ext cx="1124263" cy="49467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10589302" y="2036908"/>
            <a:ext cx="1032334" cy="646331"/>
          </a:xfrm>
          <a:prstGeom prst="rect">
            <a:avLst/>
          </a:prstGeom>
          <a:noFill/>
        </p:spPr>
        <p:txBody>
          <a:bodyPr wrap="none" rtlCol="0">
            <a:spAutoFit/>
          </a:bodyPr>
          <a:lstStyle/>
          <a:p>
            <a:r>
              <a:rPr lang="en-US" dirty="0" smtClean="0"/>
              <a:t>Riding to</a:t>
            </a:r>
          </a:p>
          <a:p>
            <a:r>
              <a:rPr lang="en-US" dirty="0" smtClean="0"/>
              <a:t>America!</a:t>
            </a:r>
            <a:endParaRPr lang="en-US" dirty="0"/>
          </a:p>
        </p:txBody>
      </p:sp>
    </p:spTree>
    <p:extLst>
      <p:ext uri="{BB962C8B-B14F-4D97-AF65-F5344CB8AC3E}">
        <p14:creationId xmlns:p14="http://schemas.microsoft.com/office/powerpoint/2010/main" val="2711720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dirty="0" smtClean="0"/>
              <a:t>Fundamental Principles of Democratic Governments</a:t>
            </a:r>
            <a:endParaRPr lang="en-US" dirty="0"/>
          </a:p>
        </p:txBody>
      </p:sp>
      <p:sp>
        <p:nvSpPr>
          <p:cNvPr id="5" name="Content Placeholder 6"/>
          <p:cNvSpPr>
            <a:spLocks noGrp="1"/>
          </p:cNvSpPr>
          <p:nvPr>
            <p:ph idx="1"/>
          </p:nvPr>
        </p:nvSpPr>
        <p:spPr/>
        <p:txBody>
          <a:bodyPr/>
          <a:lstStyle/>
          <a:p>
            <a:r>
              <a:rPr lang="en-US" dirty="0" smtClean="0"/>
              <a:t>Protection of fundamental </a:t>
            </a:r>
            <a:r>
              <a:rPr lang="en-US" dirty="0" smtClean="0"/>
              <a:t>f____________</a:t>
            </a:r>
            <a:endParaRPr lang="en-US" dirty="0" smtClean="0"/>
          </a:p>
          <a:p>
            <a:r>
              <a:rPr lang="en-US" dirty="0" smtClean="0"/>
              <a:t>C___________ </a:t>
            </a:r>
            <a:r>
              <a:rPr lang="en-US" dirty="0" smtClean="0"/>
              <a:t>of the governed</a:t>
            </a:r>
          </a:p>
          <a:p>
            <a:r>
              <a:rPr lang="en-US" dirty="0" smtClean="0"/>
              <a:t>Limited </a:t>
            </a:r>
            <a:r>
              <a:rPr lang="en-US" dirty="0" smtClean="0"/>
              <a:t>g________________</a:t>
            </a:r>
            <a:endParaRPr lang="en-US" dirty="0" smtClean="0"/>
          </a:p>
          <a:p>
            <a:r>
              <a:rPr lang="en-US" dirty="0" smtClean="0"/>
              <a:t>R______</a:t>
            </a:r>
            <a:r>
              <a:rPr lang="en-US" dirty="0" smtClean="0"/>
              <a:t> </a:t>
            </a:r>
            <a:r>
              <a:rPr lang="en-US" dirty="0" smtClean="0"/>
              <a:t>of law</a:t>
            </a:r>
          </a:p>
          <a:p>
            <a:r>
              <a:rPr lang="en-US" dirty="0" smtClean="0"/>
              <a:t>R_____________________ </a:t>
            </a:r>
            <a:r>
              <a:rPr lang="en-US" dirty="0" smtClean="0"/>
              <a:t>government</a:t>
            </a:r>
          </a:p>
          <a:p>
            <a:r>
              <a:rPr lang="en-US" dirty="0" smtClean="0"/>
              <a:t>Majority rule with the protection of minority rights</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0107" y="1690688"/>
            <a:ext cx="3703120" cy="2143595"/>
          </a:xfrm>
          <a:prstGeom prst="rect">
            <a:avLst/>
          </a:prstGeom>
        </p:spPr>
      </p:pic>
    </p:spTree>
    <p:extLst>
      <p:ext uri="{BB962C8B-B14F-4D97-AF65-F5344CB8AC3E}">
        <p14:creationId xmlns:p14="http://schemas.microsoft.com/office/powerpoint/2010/main" val="3971997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844" y="-189511"/>
            <a:ext cx="11128948" cy="1325563"/>
          </a:xfrm>
        </p:spPr>
        <p:txBody>
          <a:bodyPr>
            <a:normAutofit/>
          </a:bodyPr>
          <a:lstStyle/>
          <a:p>
            <a:r>
              <a:rPr lang="en-US" sz="2400" b="1" dirty="0" smtClean="0"/>
              <a:t>Match the Democratic Principle (listed on previous page) with the example it goes with…….</a:t>
            </a:r>
            <a:br>
              <a:rPr lang="en-US" sz="2400" b="1" dirty="0" smtClean="0"/>
            </a:br>
            <a:endParaRPr lang="en-US" sz="2400" b="1" dirty="0"/>
          </a:p>
        </p:txBody>
      </p:sp>
      <p:sp>
        <p:nvSpPr>
          <p:cNvPr id="3" name="Content Placeholder 2"/>
          <p:cNvSpPr>
            <a:spLocks noGrp="1"/>
          </p:cNvSpPr>
          <p:nvPr>
            <p:ph idx="1"/>
          </p:nvPr>
        </p:nvSpPr>
        <p:spPr>
          <a:xfrm>
            <a:off x="239844" y="794479"/>
            <a:ext cx="11812248" cy="6663127"/>
          </a:xfrm>
        </p:spPr>
        <p:txBody>
          <a:bodyPr>
            <a:normAutofit fontScale="47500" lnSpcReduction="20000"/>
          </a:bodyPr>
          <a:lstStyle/>
          <a:p>
            <a:pPr marL="0" indent="0">
              <a:buNone/>
            </a:pPr>
            <a:r>
              <a:rPr lang="en-US" sz="3400" dirty="0" smtClean="0"/>
              <a:t>Mrs. L. is sad that her candidate, Mr. Vitale, didn’t win the majority of votes in the election.  The majority (most) of the votes went to Big Nasty.  No one can abuse the losing candidate (Mr. V.) or Mrs. L. because they were the minority of voters (least amount) and lost.</a:t>
            </a:r>
          </a:p>
          <a:p>
            <a:pPr marL="0" indent="0">
              <a:buNone/>
            </a:pPr>
            <a:r>
              <a:rPr lang="en-US" sz="3400" dirty="0" smtClean="0"/>
              <a:t>_________________________________________</a:t>
            </a:r>
          </a:p>
          <a:p>
            <a:pPr marL="0" indent="0">
              <a:buNone/>
            </a:pPr>
            <a:endParaRPr lang="en-US" sz="3400" dirty="0" smtClean="0"/>
          </a:p>
          <a:p>
            <a:pPr marL="0" indent="0">
              <a:buNone/>
            </a:pPr>
            <a:r>
              <a:rPr lang="en-US" sz="3400" dirty="0" smtClean="0"/>
              <a:t>Sour Patch Kid is sitting on his couch eating Doritos.  The police and his neighbors walk into his house and start going through his property and take several items. They can’t do this because he has protection of his </a:t>
            </a:r>
          </a:p>
          <a:p>
            <a:pPr marL="0" indent="0">
              <a:buNone/>
            </a:pPr>
            <a:r>
              <a:rPr lang="en-US" sz="3400" dirty="0" smtClean="0"/>
              <a:t>_________________________________________</a:t>
            </a:r>
          </a:p>
          <a:p>
            <a:pPr marL="0" indent="0">
              <a:buNone/>
            </a:pPr>
            <a:endParaRPr lang="en-US" sz="3400" dirty="0" smtClean="0"/>
          </a:p>
          <a:p>
            <a:pPr marL="0" indent="0">
              <a:buNone/>
            </a:pPr>
            <a:r>
              <a:rPr lang="en-US" sz="3400" dirty="0" smtClean="0"/>
              <a:t>Karson is the King of Lepkowski Land and tries to take Shamar’s new Lexus, but he can’t do that anymore because of _________________________________________</a:t>
            </a:r>
          </a:p>
          <a:p>
            <a:pPr marL="0" indent="0">
              <a:buNone/>
            </a:pPr>
            <a:endParaRPr lang="en-US" sz="3400" dirty="0" smtClean="0"/>
          </a:p>
          <a:p>
            <a:pPr marL="0" indent="0">
              <a:buNone/>
            </a:pPr>
            <a:r>
              <a:rPr lang="en-US" sz="3400" dirty="0" smtClean="0"/>
              <a:t>President Obama is speeding in his Porsche and gets pulled over.  The officer gives him a ticket.  This is an example of _________________________________________</a:t>
            </a:r>
          </a:p>
          <a:p>
            <a:pPr marL="0" indent="0">
              <a:buNone/>
            </a:pPr>
            <a:endParaRPr lang="en-US" sz="3400" dirty="0" smtClean="0"/>
          </a:p>
          <a:p>
            <a:pPr marL="0" indent="0">
              <a:buNone/>
            </a:pPr>
            <a:r>
              <a:rPr lang="en-US" sz="3400" dirty="0" smtClean="0"/>
              <a:t>Mrs. </a:t>
            </a:r>
            <a:r>
              <a:rPr lang="en-US" sz="3400" dirty="0" err="1" smtClean="0"/>
              <a:t>Toth</a:t>
            </a:r>
            <a:r>
              <a:rPr lang="en-US" sz="3400" dirty="0" smtClean="0"/>
              <a:t> decides to run for Congress.  She wants people to vote for her so she can to represent them at meetings in our capital- Washington, D.C.  </a:t>
            </a:r>
          </a:p>
          <a:p>
            <a:pPr marL="0" indent="0">
              <a:buNone/>
            </a:pPr>
            <a:r>
              <a:rPr lang="en-US" sz="3400" dirty="0" smtClean="0"/>
              <a:t>_______________________________________________</a:t>
            </a:r>
          </a:p>
          <a:p>
            <a:pPr marL="0" indent="0">
              <a:buNone/>
            </a:pPr>
            <a:endParaRPr lang="en-US" sz="3400" dirty="0" smtClean="0"/>
          </a:p>
          <a:p>
            <a:pPr marL="0" indent="0">
              <a:buNone/>
            </a:pPr>
            <a:r>
              <a:rPr lang="en-US" sz="3400" dirty="0" smtClean="0"/>
              <a:t>Big Nasty, Supreme Shamar, King Karson and Sour Patch Kid all see Mrs. L. at the oceanfront trying to stop a military ship (from another country) from attacking our shores.  She is not making a difference.  Her water gun can’t shoot very far.  They realize citizens need to give up some freedom and live by the law to get protection from the government (military/defense). </a:t>
            </a:r>
          </a:p>
          <a:p>
            <a:pPr marL="0" indent="0">
              <a:buNone/>
            </a:pPr>
            <a:r>
              <a:rPr lang="en-US" sz="3400" dirty="0" smtClean="0"/>
              <a:t>________________________________________________________________</a:t>
            </a:r>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1408649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TotalTime>
  <Words>757</Words>
  <Application>Microsoft Office PowerPoint</Application>
  <PresentationFormat>Widescreen</PresentationFormat>
  <Paragraphs>87</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Britannic Bold</vt:lpstr>
      <vt:lpstr>Calibri</vt:lpstr>
      <vt:lpstr>Calibri Light</vt:lpstr>
      <vt:lpstr>Office Theme</vt:lpstr>
      <vt:lpstr>Unit 1 Study Guide Use your notes or Mrs. L.’s website www.mrslepkowskivbms.weebly.com to fill in the answers</vt:lpstr>
      <vt:lpstr>What are a human’s natural rights? </vt:lpstr>
      <vt:lpstr>What is government? The way a society decides to structure authority in order to protect our __________________.  John Locke called government a S_________________C______________. Or an agreement between the governing and the governed.  </vt:lpstr>
      <vt:lpstr>Our government is a Democracy.  This means people r_____.</vt:lpstr>
      <vt:lpstr>Democracy (people rule) began in ancient times in a place called A_________, Greece. Only the men could vote, though. </vt:lpstr>
      <vt:lpstr>A couple hundred years later, in 16__,  The English Bill of Rights was written. English Bill of R_______  Kept the trial, witness, evidence rights from the Magna Carta and  Li__________ G___________ but now…  Equal Rights By Law given TO ALL CITIZENS (no longer just for nobility!)   </vt:lpstr>
      <vt:lpstr>Mayflower Compact is important because…</vt:lpstr>
      <vt:lpstr>Fundamental Principles of Democratic Governments</vt:lpstr>
      <vt:lpstr>Match the Democratic Principle (listed on previous page) with the example it goes with……. </vt:lpstr>
    </vt:vector>
  </TitlesOfParts>
  <Company>Virginia Beach City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Study Guide</dc:title>
  <dc:creator>Kelly A. Lepkowski</dc:creator>
  <cp:lastModifiedBy>Kelly Lepkowski</cp:lastModifiedBy>
  <cp:revision>18</cp:revision>
  <dcterms:created xsi:type="dcterms:W3CDTF">2015-09-14T15:27:35Z</dcterms:created>
  <dcterms:modified xsi:type="dcterms:W3CDTF">2015-09-15T00:27:44Z</dcterms:modified>
</cp:coreProperties>
</file>