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95" r:id="rId3"/>
    <p:sldId id="296" r:id="rId4"/>
    <p:sldId id="294" r:id="rId5"/>
    <p:sldId id="297" r:id="rId6"/>
    <p:sldId id="298" r:id="rId7"/>
    <p:sldId id="299" r:id="rId8"/>
    <p:sldId id="300" r:id="rId9"/>
    <p:sldId id="301" r:id="rId10"/>
    <p:sldId id="302" r:id="rId11"/>
    <p:sldId id="280" r:id="rId12"/>
    <p:sldId id="256" r:id="rId13"/>
    <p:sldId id="281" r:id="rId14"/>
    <p:sldId id="282" r:id="rId15"/>
    <p:sldId id="283" r:id="rId16"/>
    <p:sldId id="284" r:id="rId17"/>
    <p:sldId id="285" r:id="rId18"/>
    <p:sldId id="286" r:id="rId19"/>
    <p:sldId id="277" r:id="rId20"/>
    <p:sldId id="287" r:id="rId21"/>
    <p:sldId id="288" r:id="rId22"/>
    <p:sldId id="289" r:id="rId23"/>
    <p:sldId id="290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AE3-901F-4C17-817A-DA52884BB7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9FB27-2E62-4162-AD36-3DB24D2731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E9FB27-2E62-4162-AD36-3DB24D273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59EAE3-901F-4C17-817A-DA52884BB70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During the last Presidential election, Marcus not only cast a ballot in his home state of Vermont, but also in each of his neighboring states.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3" grpId="2" animBg="1"/>
      <p:bldP spid="3" grpId="3" animBg="1"/>
      <p:bldP spid="13" grpId="0" animBg="1"/>
      <p:bldP spid="13" grpId="1" animBg="1"/>
      <p:bldP spid="7" grpId="0" animBg="1"/>
      <p:bldP spid="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914400"/>
            <a:ext cx="8610600" cy="2161818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Even though no one saw her do it, Stephanie leaves a note on the windshield of the car admitting that she was the one who caused the dent in the car’s rear bumper.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56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"/>
                            </p:stCondLst>
                            <p:childTnLst>
                              <p:par>
                                <p:cTn id="57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3" grpId="2" animBg="1"/>
      <p:bldP spid="13" grpId="3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364" y="152400"/>
            <a:ext cx="8686800" cy="1777182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entury Schoolbook" pitchFamily="18" charset="0"/>
              </a:rPr>
              <a:t>Unit 1</a:t>
            </a:r>
          </a:p>
          <a:p>
            <a:pPr algn="ctr"/>
            <a:r>
              <a:rPr lang="en-US" sz="2800" dirty="0" smtClean="0">
                <a:latin typeface="Century Schoolbook" pitchFamily="18" charset="0"/>
              </a:rPr>
              <a:t>We </a:t>
            </a:r>
            <a:r>
              <a:rPr lang="en-US" sz="2800" dirty="0">
                <a:latin typeface="Century Schoolbook" pitchFamily="18" charset="0"/>
              </a:rPr>
              <a:t>T</a:t>
            </a:r>
            <a:r>
              <a:rPr lang="en-US" sz="2800" dirty="0" smtClean="0">
                <a:latin typeface="Century Schoolbook" pitchFamily="18" charset="0"/>
              </a:rPr>
              <a:t>he People: A Government of Citizens</a:t>
            </a:r>
          </a:p>
          <a:p>
            <a:pPr algn="ctr"/>
            <a:r>
              <a:rPr lang="en-US" dirty="0" smtClean="0">
                <a:latin typeface="Century Schoolbook" pitchFamily="18" charset="0"/>
              </a:rPr>
              <a:t>Section 8.1.10 – Identify personal traits of goods citizens.</a:t>
            </a:r>
          </a:p>
          <a:p>
            <a:pPr algn="ctr"/>
            <a:r>
              <a:rPr lang="en-US" dirty="0" smtClean="0">
                <a:latin typeface="Century Schoolbook" pitchFamily="18" charset="0"/>
              </a:rPr>
              <a:t>Section 8.1.11 – Identify ways citizens participate in community service.</a:t>
            </a:r>
          </a:p>
          <a:p>
            <a:pPr algn="ctr"/>
            <a:r>
              <a:rPr lang="en-US" dirty="0" smtClean="0">
                <a:latin typeface="Century Schoolbook" pitchFamily="18" charset="0"/>
              </a:rPr>
              <a:t>Section 8.1.12 – Identify the skills involved in effective participation in civic life.</a:t>
            </a:r>
          </a:p>
        </p:txBody>
      </p:sp>
      <p:pic>
        <p:nvPicPr>
          <p:cNvPr id="2050" name="Picture 2" descr="http://farm4.staticflickr.com/3396/3216159329_5dc725cc7e_z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9" b="8141"/>
          <a:stretch/>
        </p:blipFill>
        <p:spPr bwMode="auto">
          <a:xfrm>
            <a:off x="192087" y="2057400"/>
            <a:ext cx="87598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6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Honesty / Trustworthiness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Doing the right thing, even when no one is looking at you.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312605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581364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When others feel comfortable trusting you.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648200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Honest people quickly develop trustworthiness with other people.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900478"/>
            <a:ext cx="51054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4800" y="2670251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4800" y="3258124"/>
            <a:ext cx="31242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Patriotism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21041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Is a sense of duty, love, and respect for one’s country.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041975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268854"/>
            <a:ext cx="8610600" cy="1754326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True patriots serve their country as civil servants, volunteers, or service men and women.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335690"/>
            <a:ext cx="8610600" cy="2308324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Patriotism can determine things like security clearance for high-level government jobs – secret service and Navy SEALS.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583054"/>
            <a:ext cx="42672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9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Respect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1754326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Is one of the most important things good citizens can show to one another.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348" y="1371600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6142" y="3118411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Influences all of the other traits of good citizenship.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648200"/>
            <a:ext cx="8610600" cy="1754326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Can help form other people’s opinions of you, as well as good first impressions.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348" y="1917794"/>
            <a:ext cx="7071852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43348" y="3226596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43348" y="3783229"/>
            <a:ext cx="4023852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43348" y="2432293"/>
            <a:ext cx="51054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Responsibility / Accountability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Owning up to your actions and accepting consequences, good or bad.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5862" y="1395481"/>
            <a:ext cx="8382000" cy="359273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1394" y="3200400"/>
            <a:ext cx="8610600" cy="1569660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Others can hold people accountable. For example: if they break the rules, or they do something incorrectly.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3572" y="1922288"/>
            <a:ext cx="7926028" cy="359273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9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Obedience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Conforming to the rules and submitting to authority or doing what you are told.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426" y="1395682"/>
            <a:ext cx="8382000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1058" y="3066250"/>
            <a:ext cx="8610600" cy="1569660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Good citizens exercise obedience by obeying the laws of the land where they live.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887588"/>
            <a:ext cx="8374626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9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Courtesy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Showing politeness and being considerate of others.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376515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971800"/>
            <a:ext cx="8610600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Good citizens are courteous to those around them.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8610600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Citizens can show courtesy by being polite to others.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920537"/>
            <a:ext cx="51054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9" grpId="0" animBg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Self-Reliance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1200329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</a:rPr>
              <a:t>When one takes responsibility for their own welfare.</a:t>
            </a:r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" y="1376515"/>
            <a:ext cx="8382000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971800"/>
            <a:ext cx="8610600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Self-reliant people don’t need to depend on others for their day-to-day living.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8610600" cy="1569660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Self-reliant people prepare themselves during easy times for hard times down the road.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1839" y="1905791"/>
            <a:ext cx="4392561" cy="457200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9" grpId="0" animBg="1"/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672" y="2695039"/>
            <a:ext cx="8686800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How can YOU participate in community service?</a:t>
            </a:r>
            <a:endParaRPr lang="en-US" sz="40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477" y="1219200"/>
            <a:ext cx="8686800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Turn and Talk</a:t>
            </a:r>
            <a:endParaRPr lang="en-US" sz="40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61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When visiting her sister-in-law’s house over the summer, Rachel called everyone stupid for watching the Fox News Channel.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4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3" grpId="2" animBg="1"/>
      <p:bldP spid="3" grpId="3" animBg="1"/>
      <p:bldP spid="13" grpId="0" animBg="1"/>
      <p:bldP spid="13" grpId="1" animBg="1"/>
      <p:bldP spid="7" grpId="0" animBg="1"/>
      <p:bldP spid="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Ways for citizens to participate in community service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33551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Volunteering for organizations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8097" y="1337699"/>
            <a:ext cx="6676103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287" y="1997245"/>
            <a:ext cx="8610600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Volunteering for public service organizations.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1784" y="2107129"/>
            <a:ext cx="6676103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349" y="3276600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tutoring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0221" y="3380748"/>
            <a:ext cx="2005780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700" y="4038600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Expressing concern about public issues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2008" y="4142748"/>
            <a:ext cx="8288592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97427" y="2636007"/>
            <a:ext cx="3131573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0723" y="4800600"/>
            <a:ext cx="8610600" cy="1569660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Good citizens participate in making society better by performing community service.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3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Ways for citizens to participate in community service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891" y="1752600"/>
            <a:ext cx="8610600" cy="1569660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Good citizens participate in making society better by performing community service.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891" y="3657600"/>
            <a:ext cx="8610600" cy="1569660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Community service is not just limited to voluntary acts – sometimes it can be given as a punishment for a crime.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7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Identify skills involved in effective participation in civic life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67896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Formulating questions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" y="1972044"/>
            <a:ext cx="6676103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349" y="2923977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Analyzing information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700" y="3028125"/>
            <a:ext cx="6676103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349" y="3910945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Expressing a position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180" y="4015093"/>
            <a:ext cx="4579620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700" y="4868613"/>
            <a:ext cx="8610600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Devising and implementing a plan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7660" y="4972761"/>
            <a:ext cx="7444740" cy="376478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672" y="2695039"/>
            <a:ext cx="8686800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Why are these citizenship skills important to YOU?</a:t>
            </a:r>
            <a:endParaRPr lang="en-US" sz="40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477" y="550643"/>
            <a:ext cx="8686800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Turn and Talk</a:t>
            </a:r>
            <a:endParaRPr lang="en-US" sz="40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298" y="4186627"/>
            <a:ext cx="8686800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When could YOU use these citizenship skills and how?</a:t>
            </a:r>
            <a:endParaRPr lang="en-US" sz="40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94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477" y="1981200"/>
            <a:ext cx="8686800" cy="22467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We have talked about duties, responsibilities, and personal character traits of citizens. Can you think of any citizen who does not need to follow the duties and responsibilities of citizenship?</a:t>
            </a:r>
            <a:endParaRPr lang="en-US" sz="28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477" y="511314"/>
            <a:ext cx="8686800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Time to think…</a:t>
            </a:r>
            <a:endParaRPr lang="en-US" sz="40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477" y="4380467"/>
            <a:ext cx="8686800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Georgia" pitchFamily="18" charset="0"/>
                <a:cs typeface="Narkisim" pitchFamily="34" charset="-79"/>
              </a:rPr>
              <a:t>Why do we need to follow the duties and responsibilities?</a:t>
            </a:r>
            <a:endParaRPr lang="en-US" sz="2800" b="1" dirty="0">
              <a:solidFill>
                <a:prstClr val="black"/>
              </a:solidFill>
              <a:latin typeface="Georgia" pitchFamily="18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94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Fundamental principle of democratic government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891" y="1752600"/>
            <a:ext cx="5474109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Consent of the Governed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891" y="2691958"/>
            <a:ext cx="7760109" cy="1077218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Rule of Law – Citizens are bound to   </a:t>
            </a:r>
          </a:p>
          <a:p>
            <a:r>
              <a:rPr lang="en-US" sz="3200" b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                           follow ALL laws.</a:t>
            </a: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1" y="1752600"/>
            <a:ext cx="685799" cy="584775"/>
          </a:xfrm>
          <a:prstGeom prst="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9860" y="1383267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0" b="1" dirty="0" smtClean="0">
                <a:solidFill>
                  <a:prstClr val="black"/>
                </a:solidFill>
                <a:latin typeface="Georgia" pitchFamily="18" charset="0"/>
                <a:sym typeface="Wingdings 2"/>
              </a:rPr>
              <a:t></a:t>
            </a:r>
            <a:endParaRPr lang="en-US" sz="8000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2691958"/>
            <a:ext cx="4724400" cy="1077218"/>
          </a:xfrm>
          <a:prstGeom prst="rect">
            <a:avLst/>
          </a:prstGeom>
          <a:solidFill>
            <a:schemeClr val="tx2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781" y="1295400"/>
            <a:ext cx="7534435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NO ONE </a:t>
            </a:r>
          </a:p>
          <a:p>
            <a:pPr algn="ctr"/>
            <a:r>
              <a:rPr lang="en-US" sz="115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IS ABOVE </a:t>
            </a:r>
          </a:p>
          <a:p>
            <a:pPr algn="ctr"/>
            <a:r>
              <a:rPr lang="en-US" sz="115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THE LAW!</a:t>
            </a:r>
            <a:endParaRPr lang="en-US" sz="11500" b="1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6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5" grpId="0" animBg="1"/>
      <p:bldP spid="5" grpId="1" animBg="1"/>
      <p:bldP spid="2" grpId="0"/>
      <p:bldP spid="2" grpId="1"/>
      <p:bldP spid="3" grpId="0" animBg="1"/>
      <p:bldP spid="3" grpId="1" animBg="1"/>
      <p:bldP spid="3" grpId="2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After running a stop sign, Frank – an off-duty police officer – shows his badge to the officer who pulled him over.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4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3" grpId="2" animBg="1"/>
      <p:bldP spid="3" grpId="3" animBg="1"/>
      <p:bldP spid="13" grpId="0" animBg="1"/>
      <p:bldP spid="13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Even though he had always voted Republican, William thought that the Democratic candidate was more experienced and better for the office.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56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"/>
                            </p:stCondLst>
                            <p:childTnLst>
                              <p:par>
                                <p:cTn id="57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3" grpId="2" animBg="1"/>
      <p:bldP spid="13" grpId="3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Even though he was late for his doctor’s appointment, Dan was happy that he stopped to help a young woman change her flat tire.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56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"/>
                            </p:stCondLst>
                            <p:childTnLst>
                              <p:par>
                                <p:cTn id="57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3" grpId="2" animBg="1"/>
      <p:bldP spid="13" grpId="3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Sarah “unfriended” Carly on Facebook after she refused to come over to help her with her math homework for the tenth night in a row.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3" grpId="2" animBg="1"/>
      <p:bldP spid="3" grpId="3" animBg="1"/>
      <p:bldP spid="13" grpId="0" animBg="1"/>
      <p:bldP spid="13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129308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Andrew pauses to remember the men and woman of the U.S. armed forces on Veteran’s Day.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0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56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"/>
                            </p:stCondLst>
                            <p:childTnLst>
                              <p:par>
                                <p:cTn id="57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3" grpId="2" animBg="1"/>
      <p:bldP spid="13" grpId="3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914400"/>
            <a:ext cx="8610600" cy="2161818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After Hurricane Isaac toppled trees in his neighborhood, Mike grabbed his chainsaw, jumped in his truck, and went from house to house helping to clear the yards.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56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"/>
                            </p:stCondLst>
                            <p:childTnLst>
                              <p:par>
                                <p:cTn id="57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3" grpId="2" animBg="1"/>
      <p:bldP spid="13" grpId="3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86000">
                <a:schemeClr val="tx1"/>
              </a:gs>
              <a:gs pos="100000">
                <a:srgbClr val="C00000"/>
              </a:gs>
              <a:gs pos="85000">
                <a:schemeClr val="bg2">
                  <a:lumMod val="50000"/>
                </a:schemeClr>
              </a:gs>
              <a:gs pos="88000">
                <a:srgbClr val="FF0000">
                  <a:alpha val="70000"/>
                </a:srgbClr>
              </a:gs>
            </a:gsLst>
            <a:lin ang="4800000" scaled="0"/>
          </a:gradFill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Good Citizenship</a:t>
            </a:r>
          </a:p>
          <a:p>
            <a:pPr algn="ctr"/>
            <a:r>
              <a:rPr lang="en-US" sz="3200" b="1" dirty="0" smtClean="0">
                <a:latin typeface="Georgia" pitchFamily="18" charset="0"/>
                <a:cs typeface="Narkisim" pitchFamily="34" charset="-79"/>
              </a:rPr>
              <a:t>Weak Citizenship</a:t>
            </a:r>
            <a:endParaRPr lang="en-US" sz="3200" b="1" dirty="0">
              <a:latin typeface="Georgia" pitchFamily="18" charset="0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447800"/>
            <a:ext cx="8610600" cy="1645563"/>
          </a:xfrm>
          <a:prstGeom prst="round2SameRect">
            <a:avLst/>
          </a:prstGeom>
          <a:solidFill>
            <a:schemeClr val="tx2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metal"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Natalie shouts at the City Council that they are not being fair when they tell her that she is still 2,000 signatures short on her petition.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3733800"/>
            <a:ext cx="4305300" cy="2819400"/>
          </a:xfrm>
          <a:prstGeom prst="roundRect">
            <a:avLst/>
          </a:prstGeom>
          <a:solidFill>
            <a:srgbClr val="FF000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WEAK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9100" y="3719052"/>
            <a:ext cx="4305300" cy="2819400"/>
          </a:xfrm>
          <a:prstGeom prst="roundRect">
            <a:avLst/>
          </a:prstGeom>
          <a:solidFill>
            <a:srgbClr val="00B050"/>
          </a:solidFill>
          <a:effectLst>
            <a:outerShdw blurRad="50800" dist="381000" dir="5400000" algn="t" rotWithShape="0">
              <a:prstClr val="black">
                <a:alpha val="70000"/>
              </a:prstClr>
            </a:outerShdw>
          </a:effectLst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38100" h="25400"/>
            <a:contourClr>
              <a:schemeClr val="bg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Narrow" pitchFamily="34" charset="0"/>
              </a:rPr>
              <a:t>GOOD CITIZENSHIP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949381" y="5780782"/>
            <a:ext cx="1219200" cy="1077218"/>
          </a:xfrm>
          <a:prstGeom prst="rightArrow">
            <a:avLst>
              <a:gd name="adj1" fmla="val 50000"/>
              <a:gd name="adj2" fmla="val 6232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" y="3276600"/>
            <a:ext cx="609600" cy="609600"/>
          </a:xfrm>
          <a:prstGeom prst="ellipse">
            <a:avLst/>
          </a:prstGeom>
          <a:solidFill>
            <a:srgbClr val="00B050"/>
          </a:solidFill>
          <a:ln w="0">
            <a:noFill/>
          </a:ln>
          <a:scene3d>
            <a:camera prst="isometricOffAxis1Righ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26810" y="3276600"/>
            <a:ext cx="609600" cy="609600"/>
          </a:xfrm>
          <a:prstGeom prst="ellipse">
            <a:avLst/>
          </a:prstGeom>
          <a:solidFill>
            <a:srgbClr val="FF0000"/>
          </a:solidFill>
          <a:ln w="0">
            <a:noFill/>
          </a:ln>
          <a:scene3d>
            <a:camera prst="isometricOffAxis2Left"/>
            <a:lightRig rig="freezing" dir="t">
              <a:rot lat="0" lon="0" rev="6000000"/>
            </a:lightRig>
          </a:scene3d>
          <a:sp3d extrusionH="381000" contourW="38100" prstMaterial="dkEdge">
            <a:bevelT w="44450" h="25400"/>
            <a:contourClr>
              <a:schemeClr val="bg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3" grpId="2" animBg="1"/>
      <p:bldP spid="3" grpId="3" animBg="1"/>
      <p:bldP spid="13" grpId="0" animBg="1"/>
      <p:bldP spid="13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Composi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552</TotalTime>
  <Words>853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 Narrow</vt:lpstr>
      <vt:lpstr>Baskerville Old Face</vt:lpstr>
      <vt:lpstr>Calibri</vt:lpstr>
      <vt:lpstr>Century Schoolbook</vt:lpstr>
      <vt:lpstr>Georgia</vt:lpstr>
      <vt:lpstr>Narkisim</vt:lpstr>
      <vt:lpstr>Wingdings</vt:lpstr>
      <vt:lpstr>Wingdings 2</vt:lpstr>
      <vt:lpstr>Composite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</dc:creator>
  <cp:lastModifiedBy>Kelly A. Lepkowski</cp:lastModifiedBy>
  <cp:revision>48</cp:revision>
  <dcterms:created xsi:type="dcterms:W3CDTF">2011-09-08T00:32:20Z</dcterms:created>
  <dcterms:modified xsi:type="dcterms:W3CDTF">2015-09-15T20:20:36Z</dcterms:modified>
</cp:coreProperties>
</file>