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F783A-F3E3-48D5-B994-43E1728AC3D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EF346-3CD9-4127-A87B-40826A09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9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86B1C-EAC3-402A-85BA-625CF31A80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1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6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1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2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0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2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1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1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2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4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8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DE327-BCEF-4250-857B-424D04E26657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E8BC-4FCC-46A4-AAB5-97E4676DF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image" Target="../media/image16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14588" y="4829176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 b="1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Separation of Powers</a:t>
            </a:r>
          </a:p>
        </p:txBody>
      </p:sp>
      <p:pic>
        <p:nvPicPr>
          <p:cNvPr id="27651" name="Picture 7" descr="Separation-Of-Po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04801"/>
            <a:ext cx="4524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504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4430723" y="-15585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u="sng" dirty="0">
                <a:solidFill>
                  <a:srgbClr val="002060"/>
                </a:solidFill>
              </a:rPr>
              <a:t>Executive Checks</a:t>
            </a:r>
            <a:r>
              <a:rPr lang="en-US" altLang="en-US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38532" y="1851024"/>
            <a:ext cx="403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Over</a:t>
            </a:r>
          </a:p>
          <a:p>
            <a:pPr algn="ctr" eaLnBrk="1" hangingPunct="1"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The Legislative </a:t>
            </a:r>
            <a:r>
              <a:rPr lang="en-US" altLang="en-US" b="1" dirty="0" smtClean="0">
                <a:solidFill>
                  <a:schemeClr val="bg1"/>
                </a:solidFill>
              </a:rPr>
              <a:t>branch</a:t>
            </a:r>
          </a:p>
          <a:p>
            <a:pPr algn="ctr" eaLnBrk="1" hangingPunct="1">
              <a:buFontTx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Vetoes acts of Congress</a:t>
            </a:r>
          </a:p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Calls Congress into special session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11014" y="1851024"/>
            <a:ext cx="403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 smtClean="0">
                <a:solidFill>
                  <a:srgbClr val="FFFF66"/>
                </a:solidFill>
              </a:rPr>
              <a:t>Over</a:t>
            </a:r>
            <a:r>
              <a:rPr lang="en-US" altLang="en-US" dirty="0" smtClean="0">
                <a:solidFill>
                  <a:srgbClr val="FFFF66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b="1" dirty="0" smtClean="0">
                <a:solidFill>
                  <a:srgbClr val="FFFF66"/>
                </a:solidFill>
              </a:rPr>
              <a:t>The Judicial branch</a:t>
            </a:r>
          </a:p>
          <a:p>
            <a:pPr eaLnBrk="1" hangingPunct="1"/>
            <a:endParaRPr lang="en-US" altLang="en-US" dirty="0" smtClean="0">
              <a:solidFill>
                <a:srgbClr val="FFFF66"/>
              </a:solidFill>
            </a:endParaRPr>
          </a:p>
          <a:p>
            <a:pPr eaLnBrk="1" hangingPunct="1"/>
            <a:endParaRPr lang="en-US" altLang="en-US" dirty="0">
              <a:solidFill>
                <a:srgbClr val="FFFF66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FFFF66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Appoints federal judges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098" y="790623"/>
            <a:ext cx="1828800" cy="10322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1" y="790623"/>
            <a:ext cx="1175883" cy="10322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423" y="2988233"/>
            <a:ext cx="2352821" cy="1782503"/>
          </a:xfrm>
          <a:prstGeom prst="rect">
            <a:avLst/>
          </a:prstGeom>
        </p:spPr>
      </p:pic>
      <p:pic>
        <p:nvPicPr>
          <p:cNvPr id="37893" name="Picture 8" descr="unclesam_ve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146" y="5312252"/>
            <a:ext cx="1731055" cy="1384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165" y="3022230"/>
            <a:ext cx="2256660" cy="16924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5684">
            <a:off x="9091650" y="3914375"/>
            <a:ext cx="1135494" cy="1007183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2035162">
            <a:off x="3898050" y="1097165"/>
            <a:ext cx="838200" cy="965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9737889">
            <a:off x="7303284" y="1092413"/>
            <a:ext cx="838200" cy="965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61111" y="3386153"/>
            <a:ext cx="27173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Senate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04650" y="3386555"/>
            <a:ext cx="21834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House of</a:t>
            </a:r>
          </a:p>
          <a:p>
            <a:pPr algn="ct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Reps.</a:t>
            </a:r>
          </a:p>
        </p:txBody>
      </p:sp>
    </p:spTree>
    <p:extLst>
      <p:ext uri="{BB962C8B-B14F-4D97-AF65-F5344CB8AC3E}">
        <p14:creationId xmlns:p14="http://schemas.microsoft.com/office/powerpoint/2010/main" val="258277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73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3745154" y="-511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</a:t>
            </a:r>
            <a:r>
              <a:rPr lang="en-US" altLang="en-US" sz="5400" b="1" u="sng" dirty="0">
                <a:solidFill>
                  <a:srgbClr val="002060"/>
                </a:solidFill>
              </a:rPr>
              <a:t>Judicial Checks</a:t>
            </a:r>
            <a:r>
              <a:rPr lang="en-US" altLang="en-US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55963" y="2728401"/>
            <a:ext cx="403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 smtClean="0">
                <a:solidFill>
                  <a:srgbClr val="FFFF66"/>
                </a:solidFill>
              </a:rPr>
              <a:t>Over</a:t>
            </a:r>
          </a:p>
          <a:p>
            <a:pPr algn="ctr" eaLnBrk="1" hangingPunct="1">
              <a:buFontTx/>
              <a:buNone/>
            </a:pPr>
            <a:r>
              <a:rPr lang="en-US" altLang="en-US" b="1" dirty="0" smtClean="0">
                <a:solidFill>
                  <a:srgbClr val="FFFF66"/>
                </a:solidFill>
              </a:rPr>
              <a:t>The Legislative </a:t>
            </a:r>
            <a:r>
              <a:rPr lang="en-US" altLang="en-US" b="1" dirty="0" smtClean="0">
                <a:solidFill>
                  <a:srgbClr val="FFFF66"/>
                </a:solidFill>
              </a:rPr>
              <a:t>branch</a:t>
            </a:r>
          </a:p>
          <a:p>
            <a:pPr algn="ctr" eaLnBrk="1" hangingPunct="1">
              <a:buFontTx/>
              <a:buNone/>
            </a:pPr>
            <a:endParaRPr lang="en-US" altLang="en-US" dirty="0">
              <a:solidFill>
                <a:srgbClr val="FFFF66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dirty="0" smtClean="0">
              <a:solidFill>
                <a:srgbClr val="FFFF66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FFFF66"/>
              </a:solidFill>
            </a:endParaRPr>
          </a:p>
          <a:p>
            <a:pPr eaLnBrk="1" hangingPunct="1"/>
            <a:r>
              <a:rPr lang="en-US" altLang="en-US" sz="3200" b="1" dirty="0">
                <a:solidFill>
                  <a:srgbClr val="002060"/>
                </a:solidFill>
              </a:rPr>
              <a:t>Declares laws unconstitutional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200598" y="2714651"/>
            <a:ext cx="403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Over</a:t>
            </a:r>
          </a:p>
          <a:p>
            <a:pPr algn="ctr" eaLnBrk="1" hangingPunct="1"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The Executive </a:t>
            </a:r>
            <a:r>
              <a:rPr lang="en-US" altLang="en-US" b="1" dirty="0" smtClean="0">
                <a:solidFill>
                  <a:schemeClr val="bg1"/>
                </a:solidFill>
              </a:rPr>
              <a:t>branch</a:t>
            </a:r>
          </a:p>
          <a:p>
            <a:pPr algn="ctr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3200" b="1" dirty="0">
                <a:solidFill>
                  <a:srgbClr val="002060"/>
                </a:solidFill>
              </a:rPr>
              <a:t>Declares executive acts unconstitutional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162" y="1005991"/>
            <a:ext cx="2256660" cy="16924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1111">
            <a:off x="7037896" y="1102264"/>
            <a:ext cx="918817" cy="8149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687" y="3731244"/>
            <a:ext cx="2205110" cy="167059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45154" y="4202155"/>
            <a:ext cx="271737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Senate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1579" y="4202155"/>
            <a:ext cx="21834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House of</a:t>
            </a:r>
          </a:p>
          <a:p>
            <a:pPr algn="ct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Reps.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53" y="3731245"/>
            <a:ext cx="1945008" cy="14244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1" y="3731244"/>
            <a:ext cx="1265880" cy="1424499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2035162">
            <a:off x="4372663" y="1961957"/>
            <a:ext cx="582240" cy="965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9455899">
            <a:off x="7144995" y="1981506"/>
            <a:ext cx="540488" cy="965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9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u="sng" dirty="0">
                <a:solidFill>
                  <a:srgbClr val="FFFF66"/>
                </a:solidFill>
                <a:latin typeface="Bauhaus 93" panose="04030905020B02020C02" pitchFamily="82" charset="0"/>
              </a:rPr>
              <a:t>Separation of Powers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 smtClean="0"/>
              <a:t>  </a:t>
            </a:r>
            <a:r>
              <a:rPr lang="en-US" altLang="en-US" sz="3200" b="1" dirty="0">
                <a:solidFill>
                  <a:schemeClr val="bg1"/>
                </a:solidFill>
              </a:rPr>
              <a:t>Distributes power equally among </a:t>
            </a:r>
            <a:r>
              <a:rPr lang="en-US" altLang="en-US" sz="3200" b="1" dirty="0"/>
              <a:t>three</a:t>
            </a:r>
            <a:r>
              <a:rPr lang="en-US" altLang="en-US" sz="3200" b="1" dirty="0">
                <a:solidFill>
                  <a:schemeClr val="bg1"/>
                </a:solidFill>
              </a:rPr>
              <a:t> branches of government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 smtClean="0"/>
              <a:t> </a:t>
            </a:r>
            <a:r>
              <a:rPr lang="en-US" altLang="en-US" sz="3200" b="1" dirty="0">
                <a:solidFill>
                  <a:schemeClr val="bg1"/>
                </a:solidFill>
              </a:rPr>
              <a:t>Ensures no person or branch of government is too powerful</a:t>
            </a:r>
          </a:p>
          <a:p>
            <a:pPr eaLnBrk="1" hangingPunct="1"/>
            <a:endParaRPr lang="en-US" altLang="en-US" sz="3200" dirty="0">
              <a:solidFill>
                <a:schemeClr val="bg1"/>
              </a:solidFill>
            </a:endParaRPr>
          </a:p>
          <a:p>
            <a:pPr eaLnBrk="1" hangingPunct="1"/>
            <a:endParaRPr lang="en-US" altLang="en-US" dirty="0" smtClean="0"/>
          </a:p>
        </p:txBody>
      </p:sp>
      <p:pic>
        <p:nvPicPr>
          <p:cNvPr id="43015" name="Picture 7" descr="MCj032609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3810000"/>
            <a:ext cx="196532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8" descr="MCj030449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86201"/>
            <a:ext cx="1828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22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branc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97" y="190500"/>
            <a:ext cx="11244649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4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u="sng" dirty="0">
                <a:latin typeface="Bauhaus 93" panose="04030905020B02020C02" pitchFamily="82" charset="0"/>
              </a:rPr>
              <a:t>Legislative Branch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</a:rPr>
              <a:t>Created in Article I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</a:rPr>
              <a:t>Congress is the </a:t>
            </a:r>
            <a:r>
              <a:rPr lang="en-US" altLang="en-US" sz="2400" b="1" u="sng" dirty="0">
                <a:solidFill>
                  <a:schemeClr val="bg1"/>
                </a:solidFill>
              </a:rPr>
              <a:t>lawmaking</a:t>
            </a:r>
            <a:r>
              <a:rPr lang="en-US" altLang="en-US" sz="2400" b="1" dirty="0">
                <a:solidFill>
                  <a:schemeClr val="bg1"/>
                </a:solidFill>
              </a:rPr>
              <a:t> branch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</a:rPr>
              <a:t>Made up of 2 houses: the </a:t>
            </a:r>
            <a:r>
              <a:rPr lang="en-US" altLang="en-US" sz="2400" b="1" u="sng" dirty="0">
                <a:solidFill>
                  <a:schemeClr val="bg1"/>
                </a:solidFill>
              </a:rPr>
              <a:t>Senate</a:t>
            </a:r>
            <a:r>
              <a:rPr lang="en-US" altLang="en-US" sz="2400" b="1" dirty="0">
                <a:solidFill>
                  <a:schemeClr val="bg1"/>
                </a:solidFill>
              </a:rPr>
              <a:t> and the </a:t>
            </a:r>
            <a:r>
              <a:rPr lang="en-US" altLang="en-US" sz="2400" b="1" u="sng" dirty="0">
                <a:solidFill>
                  <a:schemeClr val="bg1"/>
                </a:solidFill>
              </a:rPr>
              <a:t>House of Representatives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641757" y="1825625"/>
            <a:ext cx="5181600" cy="43513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u="sng" dirty="0" smtClean="0">
                <a:solidFill>
                  <a:schemeClr val="bg1"/>
                </a:solidFill>
              </a:rPr>
              <a:t>Powers of the Legislative Branch</a:t>
            </a:r>
          </a:p>
          <a:p>
            <a:pPr algn="ctr" eaLnBrk="1" hangingPunct="1">
              <a:buFontTx/>
              <a:buNone/>
            </a:pPr>
            <a:endParaRPr lang="en-US" altLang="en-US" sz="1400" b="1" u="sng" dirty="0">
              <a:solidFill>
                <a:srgbClr val="FFFF66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Makes </a:t>
            </a:r>
            <a:r>
              <a:rPr lang="en-US" altLang="en-US" b="1" dirty="0">
                <a:solidFill>
                  <a:srgbClr val="002060"/>
                </a:solidFill>
              </a:rPr>
              <a:t>the laws</a:t>
            </a:r>
          </a:p>
          <a:p>
            <a:pPr eaLnBrk="1" hangingPunct="1"/>
            <a:r>
              <a:rPr lang="en-US" altLang="en-US" b="1" dirty="0">
                <a:solidFill>
                  <a:srgbClr val="002060"/>
                </a:solidFill>
              </a:rPr>
              <a:t>Confirms presidential appointments</a:t>
            </a:r>
          </a:p>
          <a:p>
            <a:pPr eaLnBrk="1" hangingPunct="1"/>
            <a:r>
              <a:rPr lang="en-US" altLang="en-US" b="1" dirty="0">
                <a:solidFill>
                  <a:srgbClr val="002060"/>
                </a:solidFill>
              </a:rPr>
              <a:t>Approves treaties</a:t>
            </a:r>
          </a:p>
          <a:p>
            <a:pPr eaLnBrk="1" hangingPunct="1"/>
            <a:r>
              <a:rPr lang="en-US" altLang="en-US" b="1" dirty="0">
                <a:solidFill>
                  <a:srgbClr val="002060"/>
                </a:solidFill>
              </a:rPr>
              <a:t>Grants money</a:t>
            </a:r>
          </a:p>
          <a:p>
            <a:pPr eaLnBrk="1" hangingPunct="1"/>
            <a:r>
              <a:rPr lang="en-US" altLang="en-US" b="1" dirty="0">
                <a:solidFill>
                  <a:srgbClr val="002060"/>
                </a:solidFill>
              </a:rPr>
              <a:t>Declares war </a:t>
            </a:r>
          </a:p>
        </p:txBody>
      </p:sp>
      <p:pic>
        <p:nvPicPr>
          <p:cNvPr id="31749" name="Picture 7" descr="congress_k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22" y="4670854"/>
            <a:ext cx="5531178" cy="147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36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u="sng" dirty="0">
                <a:latin typeface="Bauhaus 93" panose="04030905020B02020C02" pitchFamily="82" charset="0"/>
              </a:rPr>
              <a:t>Executive Branch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chemeClr val="bg1"/>
                </a:solidFill>
              </a:rPr>
              <a:t>Created in Article II</a:t>
            </a:r>
          </a:p>
          <a:p>
            <a:pPr eaLnBrk="1" hangingPunct="1">
              <a:lnSpc>
                <a:spcPct val="80000"/>
              </a:lnSpc>
            </a:pPr>
            <a:endParaRPr lang="en-US" altLang="en-US" sz="9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 u="sng" dirty="0">
                <a:solidFill>
                  <a:schemeClr val="bg1"/>
                </a:solidFill>
              </a:rPr>
              <a:t>Executes </a:t>
            </a:r>
            <a:r>
              <a:rPr lang="en-US" altLang="en-US" sz="2400" b="1" dirty="0">
                <a:solidFill>
                  <a:schemeClr val="bg1"/>
                </a:solidFill>
              </a:rPr>
              <a:t>the country’s laws</a:t>
            </a:r>
          </a:p>
          <a:p>
            <a:pPr eaLnBrk="1" hangingPunct="1">
              <a:lnSpc>
                <a:spcPct val="80000"/>
              </a:lnSpc>
            </a:pPr>
            <a:endParaRPr lang="en-US" altLang="en-US" sz="9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chemeClr val="bg1"/>
                </a:solidFill>
              </a:rPr>
              <a:t>Headed by the </a:t>
            </a:r>
            <a:r>
              <a:rPr lang="en-US" altLang="en-US" sz="2400" b="1" u="sng" dirty="0">
                <a:solidFill>
                  <a:schemeClr val="bg1"/>
                </a:solidFill>
              </a:rPr>
              <a:t>President</a:t>
            </a:r>
            <a:r>
              <a:rPr lang="en-US" altLang="en-US" sz="1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934201" y="1690688"/>
            <a:ext cx="5181600" cy="4957247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200" b="1" u="sng" dirty="0">
                <a:solidFill>
                  <a:srgbClr val="002060"/>
                </a:solidFill>
              </a:rPr>
              <a:t>Powers</a:t>
            </a:r>
            <a:r>
              <a:rPr lang="en-US" altLang="en-US" b="1" u="sng" dirty="0">
                <a:solidFill>
                  <a:srgbClr val="002060"/>
                </a:solidFill>
              </a:rPr>
              <a:t> of the Executive Branch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b="1" u="sng" dirty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000" b="1" dirty="0">
                <a:solidFill>
                  <a:srgbClr val="002060"/>
                </a:solidFill>
              </a:rPr>
              <a:t>Proposes laws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b="1" dirty="0">
                <a:solidFill>
                  <a:srgbClr val="002060"/>
                </a:solidFill>
              </a:rPr>
              <a:t>Approves or vetoes laws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b="1" dirty="0">
                <a:solidFill>
                  <a:srgbClr val="002060"/>
                </a:solidFill>
              </a:rPr>
              <a:t>Administers and executes the laws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b="1" dirty="0">
                <a:solidFill>
                  <a:srgbClr val="002060"/>
                </a:solidFill>
              </a:rPr>
              <a:t>Commands the armed forced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b="1" dirty="0">
                <a:solidFill>
                  <a:srgbClr val="002060"/>
                </a:solidFill>
              </a:rPr>
              <a:t>Appoints ambassadors, federal judges and others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b="1" dirty="0">
                <a:solidFill>
                  <a:srgbClr val="002060"/>
                </a:solidFill>
              </a:rPr>
              <a:t>Conducts foreign policy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b="1" dirty="0">
                <a:solidFill>
                  <a:srgbClr val="002060"/>
                </a:solidFill>
              </a:rPr>
              <a:t>Makes treaties</a:t>
            </a:r>
          </a:p>
        </p:txBody>
      </p:sp>
      <p:pic>
        <p:nvPicPr>
          <p:cNvPr id="32773" name="Picture 7" descr="execbrsignvet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3657601"/>
            <a:ext cx="4278313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13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u="sng" dirty="0">
                <a:latin typeface="Bauhaus 93" panose="04030905020B02020C02" pitchFamily="82" charset="0"/>
              </a:rPr>
              <a:t>Judicial Branch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</a:rPr>
              <a:t>Created in Article III</a:t>
            </a:r>
          </a:p>
          <a:p>
            <a:pPr eaLnBrk="1" hangingPunct="1"/>
            <a:r>
              <a:rPr lang="en-US" altLang="en-US" sz="2400" b="1" u="sng" dirty="0">
                <a:solidFill>
                  <a:schemeClr val="bg1"/>
                </a:solidFill>
              </a:rPr>
              <a:t>Interprets </a:t>
            </a:r>
            <a:r>
              <a:rPr lang="en-US" altLang="en-US" sz="2400" b="1" dirty="0">
                <a:solidFill>
                  <a:schemeClr val="bg1"/>
                </a:solidFill>
              </a:rPr>
              <a:t>laws and punishes lawbreakers</a:t>
            </a:r>
          </a:p>
          <a:p>
            <a:pPr eaLnBrk="1" hangingPunct="1"/>
            <a:r>
              <a:rPr lang="en-US" altLang="en-US" sz="2400" b="1" u="sng" dirty="0">
                <a:solidFill>
                  <a:schemeClr val="bg1"/>
                </a:solidFill>
              </a:rPr>
              <a:t>Supreme Court</a:t>
            </a:r>
            <a:r>
              <a:rPr lang="en-US" altLang="en-US" sz="2400" b="1" dirty="0">
                <a:solidFill>
                  <a:schemeClr val="bg1"/>
                </a:solidFill>
              </a:rPr>
              <a:t> is the head of the judicial branch</a:t>
            </a:r>
            <a:r>
              <a:rPr lang="en-US" altLang="en-US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200" b="1" u="sng" dirty="0" smtClean="0">
                <a:solidFill>
                  <a:srgbClr val="002060"/>
                </a:solidFill>
              </a:rPr>
              <a:t>Powers of the Judicial Branch</a:t>
            </a:r>
          </a:p>
          <a:p>
            <a:pPr algn="ctr" eaLnBrk="1" hangingPunct="1">
              <a:buFontTx/>
              <a:buNone/>
            </a:pPr>
            <a:endParaRPr lang="en-US" altLang="en-US" sz="2000" b="1" u="sng" dirty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3200" b="1" u="sng" dirty="0" smtClean="0">
                <a:solidFill>
                  <a:srgbClr val="002060"/>
                </a:solidFill>
              </a:rPr>
              <a:t>Interprets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 the Constitution and other laws</a:t>
            </a:r>
          </a:p>
          <a:p>
            <a:pPr eaLnBrk="1" hangingPunct="1"/>
            <a:r>
              <a:rPr lang="en-US" altLang="en-US" sz="3200" b="1" dirty="0" smtClean="0">
                <a:solidFill>
                  <a:srgbClr val="002060"/>
                </a:solidFill>
              </a:rPr>
              <a:t>Reviews lower court decisions</a:t>
            </a:r>
          </a:p>
        </p:txBody>
      </p:sp>
      <p:pic>
        <p:nvPicPr>
          <p:cNvPr id="33797" name="Picture 7" descr="supremecou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65" y="4267199"/>
            <a:ext cx="4949423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5178">
            <a:off x="5248644" y="4989480"/>
            <a:ext cx="1604493" cy="142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1624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u="sng" dirty="0">
                <a:solidFill>
                  <a:srgbClr val="002060"/>
                </a:solidFill>
                <a:latin typeface="Bauhaus 93" panose="04030905020B02020C02" pitchFamily="82" charset="0"/>
              </a:rPr>
              <a:t>Checks and Balances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52700" y="2155826"/>
            <a:ext cx="7086600" cy="4504466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800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*</a:t>
            </a:r>
            <a:r>
              <a:rPr lang="en-US" altLang="en-US" sz="2800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altLang="en-US" sz="2800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Each branch has powers that no other branch can </a:t>
            </a:r>
            <a:r>
              <a:rPr lang="en-US" altLang="en-US" sz="2800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have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endParaRPr lang="en-US" altLang="en-US" sz="2800" b="1" dirty="0" smtClean="0">
              <a:solidFill>
                <a:srgbClr val="00206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800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* Each branch has powers that limit the powers of the other two </a:t>
            </a:r>
            <a:r>
              <a:rPr lang="en-US" altLang="en-US" sz="2800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branches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endParaRPr lang="en-US" altLang="en-US" sz="2800" b="1" dirty="0" smtClean="0">
              <a:solidFill>
                <a:srgbClr val="00206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800" b="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* Ensures that no branch becomes too powerful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38" y="0"/>
            <a:ext cx="2126923" cy="20141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0" y="1686270"/>
            <a:ext cx="2250349" cy="152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8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ChksBal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342" y="0"/>
            <a:ext cx="906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1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4495548" y="1261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u="sng" dirty="0">
                <a:solidFill>
                  <a:srgbClr val="002060"/>
                </a:solidFill>
              </a:rPr>
              <a:t>Legislative Checks</a:t>
            </a:r>
            <a:r>
              <a:rPr lang="en-US" altLang="en-US" sz="3200" b="1" u="sng" dirty="0">
                <a:solidFill>
                  <a:srgbClr val="0099CC"/>
                </a:solidFill>
              </a:rPr>
              <a:t/>
            </a:r>
            <a:br>
              <a:rPr lang="en-US" altLang="en-US" sz="3200" b="1" u="sng" dirty="0">
                <a:solidFill>
                  <a:srgbClr val="0099CC"/>
                </a:solidFill>
              </a:rPr>
            </a:b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49666" y="2832296"/>
            <a:ext cx="403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u="sng" dirty="0" smtClean="0">
                <a:solidFill>
                  <a:srgbClr val="FFFF66"/>
                </a:solidFill>
              </a:rPr>
              <a:t>Over </a:t>
            </a:r>
          </a:p>
          <a:p>
            <a:pPr algn="ctr" eaLnBrk="1" hangingPunct="1">
              <a:buFontTx/>
              <a:buNone/>
            </a:pPr>
            <a:r>
              <a:rPr lang="en-US" altLang="en-US" u="sng" dirty="0" smtClean="0">
                <a:solidFill>
                  <a:srgbClr val="FFFF66"/>
                </a:solidFill>
              </a:rPr>
              <a:t>The Executive branch</a:t>
            </a: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Overrides vetoes</a:t>
            </a:r>
          </a:p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Approves federal judges 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79070" y="2832296"/>
            <a:ext cx="403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u="sng" dirty="0" smtClean="0">
                <a:solidFill>
                  <a:schemeClr val="bg1"/>
                </a:solidFill>
              </a:rPr>
              <a:t>Over</a:t>
            </a:r>
            <a:r>
              <a:rPr lang="en-US" altLang="en-US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b="1" u="sng" dirty="0" smtClean="0">
                <a:solidFill>
                  <a:schemeClr val="bg1"/>
                </a:solidFill>
              </a:rPr>
              <a:t>The Judicial branch</a:t>
            </a:r>
          </a:p>
          <a:p>
            <a:pPr algn="ctr" eaLnBrk="1" hangingPunct="1">
              <a:buFontTx/>
              <a:buNone/>
            </a:pPr>
            <a:r>
              <a:rPr lang="en-US" altLang="en-US" b="1" dirty="0" smtClean="0"/>
              <a:t> </a:t>
            </a:r>
          </a:p>
          <a:p>
            <a:pPr eaLnBrk="1" hangingPunct="1"/>
            <a:endParaRPr lang="en-US" alt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alt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Approves </a:t>
            </a:r>
            <a:r>
              <a:rPr lang="en-US" altLang="en-US" b="1" dirty="0" smtClean="0">
                <a:solidFill>
                  <a:srgbClr val="002060"/>
                </a:solidFill>
              </a:rPr>
              <a:t>federal judges</a:t>
            </a:r>
          </a:p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Impeaches federal judges </a:t>
            </a:r>
          </a:p>
          <a:p>
            <a:pPr eaLnBrk="1" hangingPunct="1"/>
            <a:endParaRPr lang="en-US" altLang="en-US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839" y="3852232"/>
            <a:ext cx="1099683" cy="1086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570" y="3893111"/>
            <a:ext cx="1447800" cy="1085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370" y="4072472"/>
            <a:ext cx="728496" cy="6461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84112"/>
            <a:ext cx="3352800" cy="2540089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 rot="2764951">
            <a:off x="4118235" y="2599939"/>
            <a:ext cx="600323" cy="930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8951616">
            <a:off x="7575679" y="2564981"/>
            <a:ext cx="593025" cy="922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1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257</Words>
  <Application>Microsoft Office PowerPoint</Application>
  <PresentationFormat>Widescreen</PresentationFormat>
  <Paragraphs>97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Bauhaus 93</vt:lpstr>
      <vt:lpstr>Berlin Sans FB</vt:lpstr>
      <vt:lpstr>Calibri</vt:lpstr>
      <vt:lpstr>Calibri Light</vt:lpstr>
      <vt:lpstr>Office Theme</vt:lpstr>
      <vt:lpstr>Separation of Powers</vt:lpstr>
      <vt:lpstr>Separation of Powers</vt:lpstr>
      <vt:lpstr>PowerPoint Presentation</vt:lpstr>
      <vt:lpstr>Legislative Branch</vt:lpstr>
      <vt:lpstr>Executive Branch</vt:lpstr>
      <vt:lpstr>Judicial Branch</vt:lpstr>
      <vt:lpstr>Checks and Balances</vt:lpstr>
      <vt:lpstr>PowerPoint Presentation</vt:lpstr>
      <vt:lpstr>Legislative Checks  </vt:lpstr>
      <vt:lpstr>Executive Checks </vt:lpstr>
      <vt:lpstr> Judicial Checks 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 of Powers</dc:title>
  <dc:creator>Kelly A. Lepkowski</dc:creator>
  <cp:lastModifiedBy>Kelly A. Lepkowski</cp:lastModifiedBy>
  <cp:revision>3</cp:revision>
  <dcterms:created xsi:type="dcterms:W3CDTF">2015-10-13T21:21:46Z</dcterms:created>
  <dcterms:modified xsi:type="dcterms:W3CDTF">2015-10-13T21:34:13Z</dcterms:modified>
</cp:coreProperties>
</file>