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92" r:id="rId3"/>
    <p:sldId id="299" r:id="rId4"/>
    <p:sldId id="293" r:id="rId5"/>
    <p:sldId id="294" r:id="rId6"/>
    <p:sldId id="300" r:id="rId7"/>
    <p:sldId id="301" r:id="rId8"/>
    <p:sldId id="287" r:id="rId9"/>
    <p:sldId id="297" r:id="rId10"/>
    <p:sldId id="296" r:id="rId11"/>
    <p:sldId id="298" r:id="rId12"/>
    <p:sldId id="291" r:id="rId13"/>
    <p:sldId id="290" r:id="rId14"/>
    <p:sldId id="289" r:id="rId15"/>
    <p:sldId id="306" r:id="rId16"/>
    <p:sldId id="302" r:id="rId17"/>
    <p:sldId id="303"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AD3BB-7F8C-47F6-AB1A-D20B25F629E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40614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AD3BB-7F8C-47F6-AB1A-D20B25F629E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295230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AD3BB-7F8C-47F6-AB1A-D20B25F629E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338296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AD3BB-7F8C-47F6-AB1A-D20B25F629E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99885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AD3BB-7F8C-47F6-AB1A-D20B25F629E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1922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AD3BB-7F8C-47F6-AB1A-D20B25F629ED}"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317101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AD3BB-7F8C-47F6-AB1A-D20B25F629ED}"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29743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AD3BB-7F8C-47F6-AB1A-D20B25F629ED}"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247564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AD3BB-7F8C-47F6-AB1A-D20B25F629ED}"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12128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AD3BB-7F8C-47F6-AB1A-D20B25F629ED}"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399393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AD3BB-7F8C-47F6-AB1A-D20B25F629ED}"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4E08A-0604-433A-8E28-A42512C74155}" type="slidenum">
              <a:rPr lang="en-US" smtClean="0"/>
              <a:t>‹#›</a:t>
            </a:fld>
            <a:endParaRPr lang="en-US"/>
          </a:p>
        </p:txBody>
      </p:sp>
    </p:spTree>
    <p:extLst>
      <p:ext uri="{BB962C8B-B14F-4D97-AF65-F5344CB8AC3E}">
        <p14:creationId xmlns:p14="http://schemas.microsoft.com/office/powerpoint/2010/main" val="247249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AD3BB-7F8C-47F6-AB1A-D20B25F629ED}" type="datetimeFigureOut">
              <a:rPr lang="en-US" smtClean="0"/>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4E08A-0604-433A-8E28-A42512C74155}" type="slidenum">
              <a:rPr lang="en-US" smtClean="0"/>
              <a:t>‹#›</a:t>
            </a:fld>
            <a:endParaRPr lang="en-US"/>
          </a:p>
        </p:txBody>
      </p:sp>
    </p:spTree>
    <p:extLst>
      <p:ext uri="{BB962C8B-B14F-4D97-AF65-F5344CB8AC3E}">
        <p14:creationId xmlns:p14="http://schemas.microsoft.com/office/powerpoint/2010/main" val="3996454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971800"/>
            <a:ext cx="8991600" cy="1523999"/>
          </a:xfrm>
        </p:spPr>
        <p:txBody>
          <a:bodyPr>
            <a:noAutofit/>
          </a:bodyPr>
          <a:lstStyle/>
          <a:p>
            <a:pPr algn="l"/>
            <a:r>
              <a:rPr lang="en-US" sz="7300" b="1" dirty="0" smtClean="0">
                <a:solidFill>
                  <a:schemeClr val="bg1"/>
                </a:solidFill>
              </a:rPr>
              <a:t>I’ve got the POWER!!!</a:t>
            </a:r>
            <a:br>
              <a:rPr lang="en-US" sz="7300" b="1" dirty="0" smtClean="0">
                <a:solidFill>
                  <a:schemeClr val="bg1"/>
                </a:solidFill>
              </a:rPr>
            </a:br>
            <a:r>
              <a:rPr lang="en-US" sz="7300" b="1" dirty="0" smtClean="0">
                <a:solidFill>
                  <a:schemeClr val="bg1"/>
                </a:solidFill>
              </a:rPr>
              <a:t/>
            </a:r>
            <a:br>
              <a:rPr lang="en-US" sz="7300" b="1" dirty="0" smtClean="0">
                <a:solidFill>
                  <a:schemeClr val="bg1"/>
                </a:solidFill>
              </a:rPr>
            </a:br>
            <a:r>
              <a:rPr lang="en-US" sz="7300" b="1" dirty="0" smtClean="0">
                <a:solidFill>
                  <a:schemeClr val="bg1"/>
                </a:solidFill>
              </a:rPr>
              <a:t/>
            </a:r>
            <a:br>
              <a:rPr lang="en-US" sz="7300" b="1" dirty="0" smtClean="0">
                <a:solidFill>
                  <a:schemeClr val="bg1"/>
                </a:solidFill>
              </a:rPr>
            </a:br>
            <a:r>
              <a:rPr lang="en-US" sz="3300" b="1" dirty="0" smtClean="0">
                <a:solidFill>
                  <a:schemeClr val="bg1"/>
                </a:solidFill>
              </a:rPr>
              <a:t/>
            </a:r>
            <a:br>
              <a:rPr lang="en-US" sz="3300" b="1" dirty="0" smtClean="0">
                <a:solidFill>
                  <a:schemeClr val="bg1"/>
                </a:solidFill>
              </a:rPr>
            </a:br>
            <a:r>
              <a:rPr lang="en-US" sz="3300" b="1" dirty="0" smtClean="0">
                <a:solidFill>
                  <a:schemeClr val="bg1"/>
                </a:solidFill>
              </a:rPr>
              <a:t/>
            </a:r>
            <a:br>
              <a:rPr lang="en-US" sz="3300" b="1" dirty="0" smtClean="0">
                <a:solidFill>
                  <a:schemeClr val="bg1"/>
                </a:solidFill>
              </a:rPr>
            </a:br>
            <a:r>
              <a:rPr lang="en-US" sz="3300" b="1" dirty="0" smtClean="0">
                <a:solidFill>
                  <a:schemeClr val="bg1"/>
                </a:solidFill>
              </a:rPr>
              <a:t/>
            </a:r>
            <a:br>
              <a:rPr lang="en-US" sz="3300" b="1" dirty="0" smtClean="0">
                <a:solidFill>
                  <a:schemeClr val="bg1"/>
                </a:solidFill>
              </a:rPr>
            </a:br>
            <a:r>
              <a:rPr lang="en-US" sz="3300" dirty="0" smtClean="0">
                <a:solidFill>
                  <a:schemeClr val="bg1"/>
                </a:solidFill>
              </a:rPr>
              <a:t>	</a:t>
            </a:r>
            <a:r>
              <a:rPr lang="en-US" sz="3300" b="1" dirty="0" smtClean="0">
                <a:solidFill>
                  <a:schemeClr val="bg1"/>
                </a:solidFill>
              </a:rPr>
              <a:t/>
            </a:r>
            <a:br>
              <a:rPr lang="en-US" sz="3300" b="1" dirty="0" smtClean="0">
                <a:solidFill>
                  <a:schemeClr val="bg1"/>
                </a:solidFill>
              </a:rPr>
            </a:br>
            <a:r>
              <a:rPr lang="en-US" sz="3300" b="1" dirty="0" smtClean="0">
                <a:solidFill>
                  <a:schemeClr val="bg1"/>
                </a:solidFill>
              </a:rPr>
              <a:t/>
            </a:r>
            <a:br>
              <a:rPr lang="en-US" sz="3300" b="1" dirty="0" smtClean="0">
                <a:solidFill>
                  <a:schemeClr val="bg1"/>
                </a:solidFill>
              </a:rPr>
            </a:br>
            <a:r>
              <a:rPr lang="en-US" sz="3300" b="1" dirty="0" smtClean="0">
                <a:solidFill>
                  <a:schemeClr val="bg1"/>
                </a:solidFill>
              </a:rPr>
              <a:t/>
            </a:r>
            <a:br>
              <a:rPr lang="en-US" sz="3300" b="1" dirty="0" smtClean="0">
                <a:solidFill>
                  <a:schemeClr val="bg1"/>
                </a:solidFill>
              </a:rPr>
            </a:br>
            <a:r>
              <a:rPr lang="en-US" sz="3300" dirty="0" smtClean="0">
                <a:solidFill>
                  <a:schemeClr val="bg1"/>
                </a:solidFill>
              </a:rPr>
              <a:t>	</a:t>
            </a:r>
            <a:endParaRPr lang="en-US" sz="3300" b="1" dirty="0">
              <a:solidFill>
                <a:schemeClr val="bg1"/>
              </a:solidFill>
            </a:endParaRPr>
          </a:p>
        </p:txBody>
      </p:sp>
      <p:pic>
        <p:nvPicPr>
          <p:cNvPr id="3" name="Picture 2"/>
          <p:cNvPicPr>
            <a:picLocks noChangeAspect="1"/>
          </p:cNvPicPr>
          <p:nvPr/>
        </p:nvPicPr>
        <p:blipFill>
          <a:blip r:embed="rId2"/>
          <a:stretch>
            <a:fillRect/>
          </a:stretch>
        </p:blipFill>
        <p:spPr>
          <a:xfrm>
            <a:off x="1447800" y="1524000"/>
            <a:ext cx="6096000" cy="4815840"/>
          </a:xfrm>
          <a:prstGeom prst="rect">
            <a:avLst/>
          </a:prstGeom>
        </p:spPr>
      </p:pic>
    </p:spTree>
    <p:extLst>
      <p:ext uri="{BB962C8B-B14F-4D97-AF65-F5344CB8AC3E}">
        <p14:creationId xmlns:p14="http://schemas.microsoft.com/office/powerpoint/2010/main" val="219042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304800" y="152400"/>
            <a:ext cx="8763000" cy="6109365"/>
          </a:xfrm>
          <a:prstGeom prst="rect">
            <a:avLst/>
          </a:prstGeom>
          <a:noFill/>
        </p:spPr>
        <p:txBody>
          <a:bodyPr wrap="square" rtlCol="0">
            <a:spAutoFit/>
          </a:bodyPr>
          <a:lstStyle/>
          <a:p>
            <a:r>
              <a:rPr lang="en-US" sz="3500" dirty="0" smtClean="0">
                <a:solidFill>
                  <a:schemeClr val="bg1"/>
                </a:solidFill>
                <a:latin typeface="Calibri"/>
                <a:cs typeface="Calibri"/>
              </a:rPr>
              <a:t>POWER essay:</a:t>
            </a:r>
          </a:p>
          <a:p>
            <a:endParaRPr lang="en-US" sz="2200" dirty="0" smtClean="0">
              <a:solidFill>
                <a:schemeClr val="bg1"/>
              </a:solidFill>
              <a:latin typeface="Calibri"/>
              <a:cs typeface="Calibri"/>
            </a:endParaRPr>
          </a:p>
          <a:p>
            <a:r>
              <a:rPr lang="en-US" sz="2600" dirty="0" smtClean="0">
                <a:solidFill>
                  <a:schemeClr val="bg1"/>
                </a:solidFill>
                <a:latin typeface="Calibri"/>
                <a:cs typeface="Calibri"/>
              </a:rPr>
              <a:t>0. Read and re-state the prompt.</a:t>
            </a:r>
            <a:endParaRPr lang="en-US" sz="2600" dirty="0">
              <a:solidFill>
                <a:schemeClr val="bg1"/>
              </a:solidFill>
              <a:latin typeface="Calibri"/>
              <a:cs typeface="Calibri"/>
            </a:endParaRPr>
          </a:p>
          <a:p>
            <a:r>
              <a:rPr lang="en-US" sz="2600" dirty="0" smtClean="0">
                <a:solidFill>
                  <a:schemeClr val="bg1"/>
                </a:solidFill>
                <a:latin typeface="Calibri"/>
                <a:cs typeface="Calibri"/>
              </a:rPr>
              <a:t>1. Answer the prompt.</a:t>
            </a:r>
          </a:p>
          <a:p>
            <a:r>
              <a:rPr lang="en-US" sz="2600" dirty="0" smtClean="0">
                <a:solidFill>
                  <a:schemeClr val="bg1"/>
                </a:solidFill>
                <a:latin typeface="Calibri"/>
                <a:cs typeface="Calibri"/>
              </a:rPr>
              <a:t>2. Brainstorm around 10 supporting details.</a:t>
            </a:r>
          </a:p>
          <a:p>
            <a:r>
              <a:rPr lang="en-US" sz="2600" dirty="0" smtClean="0">
                <a:solidFill>
                  <a:schemeClr val="bg1"/>
                </a:solidFill>
                <a:latin typeface="Calibri"/>
                <a:cs typeface="Calibri"/>
              </a:rPr>
              <a:t>3. Choose your 3 strongest supporting details.</a:t>
            </a:r>
            <a:endParaRPr lang="en-US" sz="2600" dirty="0">
              <a:solidFill>
                <a:schemeClr val="bg1"/>
              </a:solidFill>
              <a:latin typeface="Calibri"/>
              <a:cs typeface="Calibri"/>
            </a:endParaRPr>
          </a:p>
          <a:p>
            <a:r>
              <a:rPr lang="en-US" sz="2600" b="1" dirty="0" smtClean="0">
                <a:solidFill>
                  <a:srgbClr val="FFFF00"/>
                </a:solidFill>
                <a:latin typeface="Calibri"/>
                <a:cs typeface="Calibri"/>
              </a:rPr>
              <a:t>4. Create 3 POWER paragraph charts (one for each reason).</a:t>
            </a:r>
          </a:p>
          <a:p>
            <a:r>
              <a:rPr lang="en-US" sz="2600" dirty="0" smtClean="0">
                <a:solidFill>
                  <a:schemeClr val="bg1"/>
                </a:solidFill>
                <a:latin typeface="Calibri"/>
                <a:cs typeface="Calibri"/>
              </a:rPr>
              <a:t>5. Write an intro paragraph (answer prompt, preview 3 paragraphs, transition).</a:t>
            </a:r>
          </a:p>
          <a:p>
            <a:r>
              <a:rPr lang="en-US" sz="2600" dirty="0" smtClean="0">
                <a:solidFill>
                  <a:schemeClr val="bg1"/>
                </a:solidFill>
                <a:latin typeface="Calibri"/>
                <a:cs typeface="Calibri"/>
              </a:rPr>
              <a:t>6. Write a conclusion paragraph (transition, re-state answer, recap 3 main points, state answer one more time).</a:t>
            </a:r>
          </a:p>
          <a:p>
            <a:r>
              <a:rPr lang="en-US" sz="2600" dirty="0" smtClean="0">
                <a:solidFill>
                  <a:schemeClr val="bg1"/>
                </a:solidFill>
                <a:latin typeface="Calibri"/>
                <a:cs typeface="Calibri"/>
              </a:rPr>
              <a:t>7. Write 3 body paragraphs using your POWER charts (add transitions).</a:t>
            </a:r>
          </a:p>
          <a:p>
            <a:r>
              <a:rPr lang="en-US" sz="2600" dirty="0" smtClean="0">
                <a:solidFill>
                  <a:schemeClr val="bg1"/>
                </a:solidFill>
                <a:latin typeface="Calibri"/>
                <a:cs typeface="Calibri"/>
              </a:rPr>
              <a:t>8. Re-read/proofread (“act like you’re not you”)</a:t>
            </a:r>
          </a:p>
          <a:p>
            <a:endParaRPr lang="en-US" sz="2200" dirty="0">
              <a:solidFill>
                <a:schemeClr val="bg1"/>
              </a:solidFill>
              <a:latin typeface="Calibri"/>
              <a:cs typeface="Calibri"/>
            </a:endParaRPr>
          </a:p>
        </p:txBody>
      </p:sp>
    </p:spTree>
    <p:extLst>
      <p:ext uri="{BB962C8B-B14F-4D97-AF65-F5344CB8AC3E}">
        <p14:creationId xmlns:p14="http://schemas.microsoft.com/office/powerpoint/2010/main" val="449921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304800" y="152400"/>
            <a:ext cx="8763000" cy="5339923"/>
          </a:xfrm>
          <a:prstGeom prst="rect">
            <a:avLst/>
          </a:prstGeom>
          <a:noFill/>
        </p:spPr>
        <p:txBody>
          <a:bodyPr wrap="square" rtlCol="0">
            <a:spAutoFit/>
          </a:bodyPr>
          <a:lstStyle/>
          <a:p>
            <a:r>
              <a:rPr lang="en-US" sz="1500" dirty="0" smtClean="0">
                <a:solidFill>
                  <a:srgbClr val="FFFFFF"/>
                </a:solidFill>
                <a:latin typeface="Calibri"/>
                <a:cs typeface="Calibri"/>
              </a:rPr>
              <a:t>Diagnostic essay, September 2014. </a:t>
            </a:r>
          </a:p>
          <a:p>
            <a:endParaRPr lang="en-US" sz="1500" dirty="0" smtClean="0">
              <a:solidFill>
                <a:srgbClr val="FFFFFF"/>
              </a:solidFill>
              <a:latin typeface="Calibri"/>
              <a:cs typeface="Calibri"/>
            </a:endParaRPr>
          </a:p>
          <a:p>
            <a:r>
              <a:rPr lang="en-US" sz="1600" i="1" dirty="0">
                <a:solidFill>
                  <a:srgbClr val="FFFFFF"/>
                </a:solidFill>
              </a:rPr>
              <a:t>Everyone has a talent or skill. Identify a talent or skill you have, and explain how you develop and use it. Use specific details and examples in your response. </a:t>
            </a:r>
          </a:p>
          <a:p>
            <a:endParaRPr lang="en-US" sz="1500" i="1" dirty="0">
              <a:solidFill>
                <a:srgbClr val="FFFFFF"/>
              </a:solidFill>
              <a:latin typeface="Calibri"/>
              <a:cs typeface="Calibri"/>
            </a:endParaRPr>
          </a:p>
          <a:p>
            <a:r>
              <a:rPr lang="en-US" sz="1500" dirty="0">
                <a:solidFill>
                  <a:schemeClr val="bg1"/>
                </a:solidFill>
                <a:cs typeface="Calibri"/>
              </a:rPr>
              <a:t> </a:t>
            </a:r>
            <a:r>
              <a:rPr lang="en-US" sz="2200" dirty="0">
                <a:solidFill>
                  <a:schemeClr val="bg1"/>
                </a:solidFill>
                <a:cs typeface="Calibri"/>
              </a:rPr>
              <a:t>The skill that I have is when I have a </a:t>
            </a:r>
            <a:r>
              <a:rPr lang="en-US" sz="2200" dirty="0" err="1">
                <a:solidFill>
                  <a:schemeClr val="bg1"/>
                </a:solidFill>
                <a:cs typeface="Calibri"/>
              </a:rPr>
              <a:t>problum</a:t>
            </a:r>
            <a:r>
              <a:rPr lang="en-US" sz="2200" dirty="0">
                <a:solidFill>
                  <a:schemeClr val="bg1"/>
                </a:solidFill>
                <a:cs typeface="Calibri"/>
              </a:rPr>
              <a:t> with my schoolwork or group project I try my best to solve it so me and everyone around me </a:t>
            </a:r>
            <a:r>
              <a:rPr lang="en-US" sz="2200" dirty="0" err="1">
                <a:solidFill>
                  <a:schemeClr val="bg1"/>
                </a:solidFill>
                <a:cs typeface="Calibri"/>
              </a:rPr>
              <a:t>turnes</a:t>
            </a:r>
            <a:r>
              <a:rPr lang="en-US" sz="2200" dirty="0">
                <a:solidFill>
                  <a:schemeClr val="bg1"/>
                </a:solidFill>
                <a:cs typeface="Calibri"/>
              </a:rPr>
              <a:t> out ok. </a:t>
            </a:r>
          </a:p>
          <a:p>
            <a:endParaRPr lang="en-US" sz="2200" dirty="0">
              <a:solidFill>
                <a:schemeClr val="bg1"/>
              </a:solidFill>
              <a:cs typeface="Calibri"/>
            </a:endParaRPr>
          </a:p>
          <a:p>
            <a:r>
              <a:rPr lang="en-US" sz="2200" dirty="0">
                <a:solidFill>
                  <a:schemeClr val="bg1"/>
                </a:solidFill>
                <a:cs typeface="Calibri"/>
              </a:rPr>
              <a:t>When I was in 4th grade, my </a:t>
            </a:r>
            <a:r>
              <a:rPr lang="en-US" sz="2200" dirty="0" err="1">
                <a:solidFill>
                  <a:schemeClr val="bg1"/>
                </a:solidFill>
                <a:cs typeface="Calibri"/>
              </a:rPr>
              <a:t>gruop</a:t>
            </a:r>
            <a:r>
              <a:rPr lang="en-US" sz="2200" dirty="0">
                <a:solidFill>
                  <a:schemeClr val="bg1"/>
                </a:solidFill>
                <a:cs typeface="Calibri"/>
              </a:rPr>
              <a:t> and I were getting behind on a a project. </a:t>
            </a:r>
            <a:r>
              <a:rPr lang="en-US" sz="2200" dirty="0" err="1">
                <a:solidFill>
                  <a:schemeClr val="bg1"/>
                </a:solidFill>
                <a:cs typeface="Calibri"/>
              </a:rPr>
              <a:t>i</a:t>
            </a:r>
            <a:r>
              <a:rPr lang="en-US" sz="2200" dirty="0">
                <a:solidFill>
                  <a:schemeClr val="bg1"/>
                </a:solidFill>
                <a:cs typeface="Calibri"/>
              </a:rPr>
              <a:t> </a:t>
            </a:r>
            <a:r>
              <a:rPr lang="en-US" sz="2200" dirty="0" err="1">
                <a:solidFill>
                  <a:schemeClr val="bg1"/>
                </a:solidFill>
                <a:cs typeface="Calibri"/>
              </a:rPr>
              <a:t>decited</a:t>
            </a:r>
            <a:r>
              <a:rPr lang="en-US" sz="2200" dirty="0">
                <a:solidFill>
                  <a:schemeClr val="bg1"/>
                </a:solidFill>
                <a:cs typeface="Calibri"/>
              </a:rPr>
              <a:t> to show the work that I have done. And it worked. We started to </a:t>
            </a:r>
            <a:r>
              <a:rPr lang="en-US" sz="2200" dirty="0" err="1" smtClean="0">
                <a:solidFill>
                  <a:schemeClr val="bg1"/>
                </a:solidFill>
                <a:cs typeface="Calibri"/>
              </a:rPr>
              <a:t>geta</a:t>
            </a:r>
            <a:r>
              <a:rPr lang="en-US" sz="2200" dirty="0" smtClean="0">
                <a:solidFill>
                  <a:schemeClr val="bg1"/>
                </a:solidFill>
                <a:cs typeface="Calibri"/>
              </a:rPr>
              <a:t> </a:t>
            </a:r>
            <a:r>
              <a:rPr lang="en-US" sz="2200" dirty="0">
                <a:solidFill>
                  <a:schemeClr val="bg1"/>
                </a:solidFill>
                <a:cs typeface="Calibri"/>
              </a:rPr>
              <a:t>move on. Or project turned out ok. Another </a:t>
            </a:r>
            <a:r>
              <a:rPr lang="en-US" sz="2200" dirty="0" err="1">
                <a:solidFill>
                  <a:schemeClr val="bg1"/>
                </a:solidFill>
                <a:cs typeface="Calibri"/>
              </a:rPr>
              <a:t>problum</a:t>
            </a:r>
            <a:r>
              <a:rPr lang="en-US" sz="2200" dirty="0">
                <a:solidFill>
                  <a:schemeClr val="bg1"/>
                </a:solidFill>
                <a:cs typeface="Calibri"/>
              </a:rPr>
              <a:t> that I had was in 6th grade. I got two E's on my last progress </a:t>
            </a:r>
            <a:r>
              <a:rPr lang="en-US" sz="2200" dirty="0" err="1">
                <a:solidFill>
                  <a:schemeClr val="bg1"/>
                </a:solidFill>
                <a:cs typeface="Calibri"/>
              </a:rPr>
              <a:t>reaport</a:t>
            </a:r>
            <a:r>
              <a:rPr lang="en-US" sz="2200" dirty="0">
                <a:solidFill>
                  <a:schemeClr val="bg1"/>
                </a:solidFill>
                <a:cs typeface="Calibri"/>
              </a:rPr>
              <a:t>. I </a:t>
            </a:r>
            <a:r>
              <a:rPr lang="en-US" sz="2200" dirty="0" err="1">
                <a:solidFill>
                  <a:schemeClr val="bg1"/>
                </a:solidFill>
                <a:cs typeface="Calibri"/>
              </a:rPr>
              <a:t>tryed</a:t>
            </a:r>
            <a:r>
              <a:rPr lang="en-US" sz="2200" dirty="0">
                <a:solidFill>
                  <a:schemeClr val="bg1"/>
                </a:solidFill>
                <a:cs typeface="Calibri"/>
              </a:rPr>
              <a:t> best as I could </a:t>
            </a:r>
            <a:r>
              <a:rPr lang="en-US" sz="2200" dirty="0" smtClean="0">
                <a:solidFill>
                  <a:schemeClr val="bg1"/>
                </a:solidFill>
                <a:cs typeface="Calibri"/>
              </a:rPr>
              <a:t>to </a:t>
            </a:r>
            <a:r>
              <a:rPr lang="en-US" sz="2200" dirty="0">
                <a:solidFill>
                  <a:schemeClr val="bg1"/>
                </a:solidFill>
                <a:cs typeface="Calibri"/>
              </a:rPr>
              <a:t>step up on my mistake and to </a:t>
            </a:r>
            <a:r>
              <a:rPr lang="en-US" sz="2200" dirty="0" err="1">
                <a:solidFill>
                  <a:schemeClr val="bg1"/>
                </a:solidFill>
                <a:cs typeface="Calibri"/>
              </a:rPr>
              <a:t>focuse</a:t>
            </a:r>
            <a:r>
              <a:rPr lang="en-US" sz="2200" dirty="0">
                <a:solidFill>
                  <a:schemeClr val="bg1"/>
                </a:solidFill>
                <a:cs typeface="Calibri"/>
              </a:rPr>
              <a:t> more on school. I eventually got my report card back and said that I turned my first E in to a B- and my second </a:t>
            </a:r>
            <a:r>
              <a:rPr lang="en-US" sz="2200" dirty="0" smtClean="0">
                <a:solidFill>
                  <a:schemeClr val="bg1"/>
                </a:solidFill>
                <a:cs typeface="Calibri"/>
              </a:rPr>
              <a:t>to </a:t>
            </a:r>
            <a:r>
              <a:rPr lang="en-US" sz="2200" dirty="0">
                <a:solidFill>
                  <a:schemeClr val="bg1"/>
                </a:solidFill>
                <a:cs typeface="Calibri"/>
              </a:rPr>
              <a:t>a C. IT was very </a:t>
            </a:r>
            <a:r>
              <a:rPr lang="en-US" sz="2200" dirty="0" err="1">
                <a:solidFill>
                  <a:schemeClr val="bg1"/>
                </a:solidFill>
                <a:cs typeface="Calibri"/>
              </a:rPr>
              <a:t>excitng</a:t>
            </a:r>
            <a:r>
              <a:rPr lang="en-US" sz="2200" dirty="0">
                <a:solidFill>
                  <a:schemeClr val="bg1"/>
                </a:solidFill>
                <a:cs typeface="Calibri"/>
              </a:rPr>
              <a:t> for me. So that was two </a:t>
            </a:r>
            <a:r>
              <a:rPr lang="en-US" sz="2200" dirty="0" err="1">
                <a:solidFill>
                  <a:schemeClr val="bg1"/>
                </a:solidFill>
                <a:cs typeface="Calibri"/>
              </a:rPr>
              <a:t>exsamples</a:t>
            </a:r>
            <a:r>
              <a:rPr lang="en-US" sz="2200" dirty="0">
                <a:solidFill>
                  <a:schemeClr val="bg1"/>
                </a:solidFill>
                <a:cs typeface="Calibri"/>
              </a:rPr>
              <a:t> of what my skill is and how it comes in handy. </a:t>
            </a:r>
            <a:endParaRPr lang="en-US" sz="2200" dirty="0">
              <a:solidFill>
                <a:schemeClr val="bg1"/>
              </a:solidFill>
              <a:latin typeface="Calibri"/>
              <a:cs typeface="Calibri"/>
            </a:endParaRPr>
          </a:p>
        </p:txBody>
      </p:sp>
    </p:spTree>
    <p:extLst>
      <p:ext uri="{BB962C8B-B14F-4D97-AF65-F5344CB8AC3E}">
        <p14:creationId xmlns:p14="http://schemas.microsoft.com/office/powerpoint/2010/main" val="3265786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304800" y="152400"/>
            <a:ext cx="8763000" cy="5570755"/>
          </a:xfrm>
          <a:prstGeom prst="rect">
            <a:avLst/>
          </a:prstGeom>
          <a:noFill/>
        </p:spPr>
        <p:txBody>
          <a:bodyPr wrap="square" rtlCol="0">
            <a:spAutoFit/>
          </a:bodyPr>
          <a:lstStyle/>
          <a:p>
            <a:endParaRPr lang="en-US" sz="1600" dirty="0" smtClean="0">
              <a:solidFill>
                <a:srgbClr val="FFFFFF"/>
              </a:solidFill>
            </a:endParaRPr>
          </a:p>
          <a:p>
            <a:r>
              <a:rPr lang="en-US" sz="1600" dirty="0" smtClean="0">
                <a:solidFill>
                  <a:srgbClr val="FFFFFF"/>
                </a:solidFill>
              </a:rPr>
              <a:t>Survey Answers, January 2015.</a:t>
            </a:r>
          </a:p>
          <a:p>
            <a:endParaRPr lang="en-US" sz="2700" dirty="0"/>
          </a:p>
          <a:p>
            <a:r>
              <a:rPr lang="en-US" sz="2700" dirty="0" smtClean="0">
                <a:solidFill>
                  <a:srgbClr val="FFFFFF"/>
                </a:solidFill>
              </a:rPr>
              <a:t>Q: Explain your level of confidence in regards to POWER paragraphs:</a:t>
            </a:r>
          </a:p>
          <a:p>
            <a:endParaRPr lang="en-US" sz="2700" dirty="0">
              <a:solidFill>
                <a:srgbClr val="FFFFFF"/>
              </a:solidFill>
            </a:endParaRPr>
          </a:p>
          <a:p>
            <a:r>
              <a:rPr lang="en-US" sz="2700" dirty="0" smtClean="0">
                <a:solidFill>
                  <a:srgbClr val="FFFFFF"/>
                </a:solidFill>
              </a:rPr>
              <a:t>A: its </a:t>
            </a:r>
            <a:r>
              <a:rPr lang="en-US" sz="2700" dirty="0">
                <a:solidFill>
                  <a:srgbClr val="FFFFFF"/>
                </a:solidFill>
              </a:rPr>
              <a:t>the same as a normal </a:t>
            </a:r>
            <a:r>
              <a:rPr lang="en-US" sz="2700" dirty="0" err="1">
                <a:solidFill>
                  <a:srgbClr val="FFFFFF"/>
                </a:solidFill>
              </a:rPr>
              <a:t>paraghraph</a:t>
            </a:r>
            <a:r>
              <a:rPr lang="en-US" sz="2700" dirty="0">
                <a:solidFill>
                  <a:srgbClr val="FFFFFF"/>
                </a:solidFill>
              </a:rPr>
              <a:t> except </a:t>
            </a:r>
            <a:r>
              <a:rPr lang="en-US" sz="2700" dirty="0" smtClean="0">
                <a:solidFill>
                  <a:srgbClr val="FFFFFF"/>
                </a:solidFill>
              </a:rPr>
              <a:t>easier</a:t>
            </a:r>
          </a:p>
          <a:p>
            <a:endParaRPr lang="en-US" sz="2700" dirty="0" smtClean="0">
              <a:solidFill>
                <a:srgbClr val="FFFFFF"/>
              </a:solidFill>
            </a:endParaRPr>
          </a:p>
          <a:p>
            <a:endParaRPr lang="en-US" sz="2700" dirty="0">
              <a:solidFill>
                <a:srgbClr val="FFFFFF"/>
              </a:solidFill>
            </a:endParaRPr>
          </a:p>
          <a:p>
            <a:r>
              <a:rPr lang="en-US" sz="2700" dirty="0" smtClean="0">
                <a:solidFill>
                  <a:srgbClr val="FFFFFF"/>
                </a:solidFill>
              </a:rPr>
              <a:t>Q: Explain your level of confidence in regards to essay writing:</a:t>
            </a:r>
            <a:endParaRPr lang="en-US" sz="2700" dirty="0">
              <a:solidFill>
                <a:srgbClr val="FFFFFF"/>
              </a:solidFill>
            </a:endParaRPr>
          </a:p>
          <a:p>
            <a:endParaRPr lang="en-US" sz="2700" dirty="0">
              <a:solidFill>
                <a:srgbClr val="FFFFFF"/>
              </a:solidFill>
            </a:endParaRPr>
          </a:p>
          <a:p>
            <a:r>
              <a:rPr lang="en-US" sz="2700" dirty="0" smtClean="0">
                <a:solidFill>
                  <a:srgbClr val="FFFFFF"/>
                </a:solidFill>
              </a:rPr>
              <a:t>A: essay </a:t>
            </a:r>
            <a:r>
              <a:rPr lang="en-US" sz="2700" dirty="0">
                <a:solidFill>
                  <a:srgbClr val="FFFFFF"/>
                </a:solidFill>
              </a:rPr>
              <a:t>have to be big and are sort of </a:t>
            </a:r>
            <a:r>
              <a:rPr lang="en-US" sz="2700" dirty="0" err="1" smtClean="0">
                <a:solidFill>
                  <a:srgbClr val="FFFFFF"/>
                </a:solidFill>
              </a:rPr>
              <a:t>immtimiadating</a:t>
            </a:r>
            <a:r>
              <a:rPr lang="en-US" sz="2700" dirty="0" smtClean="0">
                <a:solidFill>
                  <a:srgbClr val="FFFFFF"/>
                </a:solidFill>
              </a:rPr>
              <a:t>. the steps </a:t>
            </a:r>
            <a:r>
              <a:rPr lang="en-US" sz="2700" dirty="0">
                <a:solidFill>
                  <a:srgbClr val="FFFFFF"/>
                </a:solidFill>
              </a:rPr>
              <a:t>helps me do it just fine</a:t>
            </a:r>
          </a:p>
        </p:txBody>
      </p:sp>
    </p:spTree>
    <p:extLst>
      <p:ext uri="{BB962C8B-B14F-4D97-AF65-F5344CB8AC3E}">
        <p14:creationId xmlns:p14="http://schemas.microsoft.com/office/powerpoint/2010/main" val="2788321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228600" y="0"/>
            <a:ext cx="8763000" cy="6924973"/>
          </a:xfrm>
          <a:prstGeom prst="rect">
            <a:avLst/>
          </a:prstGeom>
          <a:noFill/>
        </p:spPr>
        <p:txBody>
          <a:bodyPr wrap="square" rtlCol="0">
            <a:spAutoFit/>
          </a:bodyPr>
          <a:lstStyle/>
          <a:p>
            <a:r>
              <a:rPr lang="en-US" sz="1150" dirty="0" smtClean="0">
                <a:solidFill>
                  <a:srgbClr val="FFFFFF"/>
                </a:solidFill>
                <a:latin typeface="Calibri"/>
                <a:cs typeface="Calibri"/>
              </a:rPr>
              <a:t>SOL practice essay, March 2015. </a:t>
            </a:r>
          </a:p>
          <a:p>
            <a:r>
              <a:rPr lang="en-US" sz="1150" i="1" dirty="0">
                <a:solidFill>
                  <a:srgbClr val="FFFFFF"/>
                </a:solidFill>
              </a:rPr>
              <a:t>Some people think that schools should offer only nutritious drinks such as white milk, water, and natural fruit juice. Do you agree or disagree with this policy? </a:t>
            </a:r>
          </a:p>
          <a:p>
            <a:r>
              <a:rPr lang="en-US" sz="1500" i="1" dirty="0" smtClean="0">
                <a:solidFill>
                  <a:srgbClr val="FFFFFF"/>
                </a:solidFill>
                <a:latin typeface="Calibri"/>
                <a:cs typeface="Calibri"/>
              </a:rPr>
              <a:t>	</a:t>
            </a:r>
            <a:r>
              <a:rPr lang="en-US" sz="1500" dirty="0" smtClean="0">
                <a:solidFill>
                  <a:srgbClr val="FFFFFF"/>
                </a:solidFill>
              </a:rPr>
              <a:t>I </a:t>
            </a:r>
            <a:r>
              <a:rPr lang="en-US" sz="1500" dirty="0">
                <a:solidFill>
                  <a:srgbClr val="FFFFFF"/>
                </a:solidFill>
              </a:rPr>
              <a:t>think we should be able to drink other beverages than white milk, water, and natural fruit juice. Kids should be able to get energy drinks to help them stay awake if they need them. Students should have the choice of healthy drinks and tasty drinks. If kids could drink different beverages, then they would buy more of those beverages, increasing the schools income. </a:t>
            </a:r>
          </a:p>
          <a:p>
            <a:r>
              <a:rPr lang="en-US" sz="1500" dirty="0" smtClean="0">
                <a:solidFill>
                  <a:srgbClr val="FFFFFF"/>
                </a:solidFill>
              </a:rPr>
              <a:t>	I </a:t>
            </a:r>
            <a:r>
              <a:rPr lang="en-US" sz="1500" dirty="0">
                <a:solidFill>
                  <a:srgbClr val="FFFFFF"/>
                </a:solidFill>
              </a:rPr>
              <a:t>think tired should be able to get energy drinks to help them stay awake and alert. Kids who are tired all the time are constantly fighting to stay awake, but energy drinks give kids the boost they need to make it to the end of the day. Besides most energy drinks are pack with vitamins and other healthy extras. For example Monster energy drinks have B vitamins, ginseng, </a:t>
            </a:r>
            <a:r>
              <a:rPr lang="en-US" sz="1500" dirty="0" err="1">
                <a:solidFill>
                  <a:srgbClr val="FFFFFF"/>
                </a:solidFill>
              </a:rPr>
              <a:t>guartine</a:t>
            </a:r>
            <a:r>
              <a:rPr lang="en-US" sz="1500" dirty="0">
                <a:solidFill>
                  <a:srgbClr val="FFFFFF"/>
                </a:solidFill>
              </a:rPr>
              <a:t>, and other healthy nutrients to help keep you awake. So taking all of this into consideration, energy drinks would be great tired kids to have and for schools to sell, also most energy drinks are very healthy. In conclusion I think schools should sell energy drinks to kids who need them. </a:t>
            </a:r>
          </a:p>
          <a:p>
            <a:r>
              <a:rPr lang="en-US" sz="1500" dirty="0" smtClean="0">
                <a:solidFill>
                  <a:srgbClr val="FFFFFF"/>
                </a:solidFill>
              </a:rPr>
              <a:t>	If </a:t>
            </a:r>
            <a:r>
              <a:rPr lang="en-US" sz="1500" dirty="0">
                <a:solidFill>
                  <a:srgbClr val="FFFFFF"/>
                </a:solidFill>
              </a:rPr>
              <a:t>kids could drink other beverages then the ones already in schools then they would buy more of these new beverages and therefore increasing the schools income. Kids like what they like, so the school can profit from this by finding out what the students like and selling it to them, even the kids that don't usually buy food from the school will come up to buy the drinks they are selling. For example if the school started selling Coke then every one would come up and buy it because it's better than what they usually have to drink. So if the school found out what drink most everyone likes then sold that, most students would go and buy it and the school would see an increase in income. In conclusion the school would make more money if they sold drinks the students liked. </a:t>
            </a:r>
          </a:p>
          <a:p>
            <a:r>
              <a:rPr lang="en-US" sz="1500" dirty="0" smtClean="0">
                <a:solidFill>
                  <a:srgbClr val="FFFFFF"/>
                </a:solidFill>
              </a:rPr>
              <a:t>	Students </a:t>
            </a:r>
            <a:r>
              <a:rPr lang="en-US" sz="1500" dirty="0">
                <a:solidFill>
                  <a:srgbClr val="FFFFFF"/>
                </a:solidFill>
              </a:rPr>
              <a:t>should be able to make their own choices between cheap healthy drinks and more expensive tasty drinks. Middle school students are old enough and know enough that they should be able to pick between healthy and tasty drinks. For example middle school students know that a coke turns your teeth yellow and nobody wants to see your toothy smile. On the other hand if you have water then your teeth are a bit cleaner and your breath may smell better. So middle school students know what is good and bad so they should be able to determine what the should drink and what they want to drink. </a:t>
            </a:r>
            <a:endParaRPr lang="en-US" sz="1500" dirty="0" smtClean="0">
              <a:solidFill>
                <a:srgbClr val="FFFFFF"/>
              </a:solidFill>
            </a:endParaRPr>
          </a:p>
          <a:p>
            <a:r>
              <a:rPr lang="en-US" sz="1500" dirty="0">
                <a:solidFill>
                  <a:srgbClr val="FFFFFF"/>
                </a:solidFill>
              </a:rPr>
              <a:t>	</a:t>
            </a:r>
            <a:r>
              <a:rPr lang="en-US" sz="1500" dirty="0" smtClean="0">
                <a:solidFill>
                  <a:srgbClr val="FFFFFF"/>
                </a:solidFill>
              </a:rPr>
              <a:t>In </a:t>
            </a:r>
            <a:r>
              <a:rPr lang="en-US" sz="1500" dirty="0">
                <a:solidFill>
                  <a:srgbClr val="FFFFFF"/>
                </a:solidFill>
              </a:rPr>
              <a:t>conclusion I think middle school students are responsible enough to know when they've had </a:t>
            </a:r>
            <a:r>
              <a:rPr lang="en-US" sz="1500" dirty="0" err="1">
                <a:solidFill>
                  <a:srgbClr val="FFFFFF"/>
                </a:solidFill>
              </a:rPr>
              <a:t>enogh</a:t>
            </a:r>
            <a:r>
              <a:rPr lang="en-US" sz="1500" dirty="0">
                <a:solidFill>
                  <a:srgbClr val="FFFFFF"/>
                </a:solidFill>
              </a:rPr>
              <a:t> soda and should get water. </a:t>
            </a:r>
          </a:p>
        </p:txBody>
      </p:sp>
    </p:spTree>
    <p:extLst>
      <p:ext uri="{BB962C8B-B14F-4D97-AF65-F5344CB8AC3E}">
        <p14:creationId xmlns:p14="http://schemas.microsoft.com/office/powerpoint/2010/main" val="313464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304800" y="152400"/>
            <a:ext cx="8763000" cy="7063473"/>
          </a:xfrm>
          <a:prstGeom prst="rect">
            <a:avLst/>
          </a:prstGeom>
          <a:noFill/>
        </p:spPr>
        <p:txBody>
          <a:bodyPr wrap="square" rtlCol="0">
            <a:spAutoFit/>
          </a:bodyPr>
          <a:lstStyle/>
          <a:p>
            <a:r>
              <a:rPr lang="en-US" sz="1500" dirty="0">
                <a:solidFill>
                  <a:srgbClr val="FFFFFF"/>
                </a:solidFill>
              </a:rPr>
              <a:t>If kids could drink other beverages then the ones already in schools then they would buy more of these new beverages and therefore increasing the schools income. Kids like what they like, so the school can profit from this by finding out what the students like and selling it to them, even the kids that don't usually buy food from the school will come up to buy the drinks they are selling. For example if the school started selling Coke then every one would come up and buy it because it's better than what they usually have to drink. So if the school found out what drink most everyone likes then sold that, most students would go and buy it and the school would see an increase in income. In conclusion the school would make more money if they sold drinks the students liked. </a:t>
            </a:r>
            <a:endParaRPr lang="en-US" sz="1500" dirty="0" smtClean="0">
              <a:solidFill>
                <a:srgbClr val="FFFFFF"/>
              </a:solidFill>
            </a:endParaRPr>
          </a:p>
          <a:p>
            <a:endParaRPr lang="en-US" dirty="0">
              <a:solidFill>
                <a:srgbClr val="FFFFFF"/>
              </a:solidFill>
            </a:endParaRPr>
          </a:p>
          <a:p>
            <a:endParaRPr lang="en-US" dirty="0" smtClean="0">
              <a:solidFill>
                <a:srgbClr val="FFFFFF"/>
              </a:solidFill>
            </a:endParaRPr>
          </a:p>
          <a:p>
            <a:r>
              <a:rPr lang="en-US" dirty="0" smtClean="0">
                <a:solidFill>
                  <a:srgbClr val="FFFFFF"/>
                </a:solidFill>
              </a:rPr>
              <a:t>P:  </a:t>
            </a:r>
            <a:r>
              <a:rPr lang="en-US" dirty="0">
                <a:solidFill>
                  <a:srgbClr val="FFFFFF"/>
                </a:solidFill>
              </a:rPr>
              <a:t>If kids could drink other beverages then the ones already in schools then they would buy more of these new beverages and therefore increasing the schools income. </a:t>
            </a:r>
            <a:endParaRPr lang="en-US" dirty="0" smtClean="0">
              <a:solidFill>
                <a:srgbClr val="FFFFFF"/>
              </a:solidFill>
            </a:endParaRPr>
          </a:p>
          <a:p>
            <a:endParaRPr lang="en-US" dirty="0">
              <a:solidFill>
                <a:srgbClr val="FFFFFF"/>
              </a:solidFill>
            </a:endParaRPr>
          </a:p>
          <a:p>
            <a:r>
              <a:rPr lang="en-US" dirty="0" smtClean="0">
                <a:solidFill>
                  <a:srgbClr val="FFFFFF"/>
                </a:solidFill>
              </a:rPr>
              <a:t>O: </a:t>
            </a:r>
            <a:r>
              <a:rPr lang="en-US" dirty="0">
                <a:solidFill>
                  <a:srgbClr val="FFFFFF"/>
                </a:solidFill>
              </a:rPr>
              <a:t>Kids like what they like, so the school can profit from this by finding out what the students like and selling it to them, even the kids that don't usually buy food from the school will come up to buy the drinks they are selling. </a:t>
            </a:r>
            <a:endParaRPr lang="en-US" dirty="0" smtClean="0">
              <a:solidFill>
                <a:srgbClr val="FFFFFF"/>
              </a:solidFill>
            </a:endParaRPr>
          </a:p>
          <a:p>
            <a:endParaRPr lang="en-US" dirty="0">
              <a:solidFill>
                <a:srgbClr val="FFFFFF"/>
              </a:solidFill>
            </a:endParaRPr>
          </a:p>
          <a:p>
            <a:r>
              <a:rPr lang="en-US" dirty="0" smtClean="0">
                <a:solidFill>
                  <a:srgbClr val="FFFFFF"/>
                </a:solidFill>
              </a:rPr>
              <a:t>W: </a:t>
            </a:r>
            <a:r>
              <a:rPr lang="en-US" dirty="0">
                <a:solidFill>
                  <a:srgbClr val="FFFFFF"/>
                </a:solidFill>
              </a:rPr>
              <a:t>For example if the school started selling Coke then every one would come up and buy it because it's better than what they usually have to drink. </a:t>
            </a:r>
            <a:endParaRPr lang="en-US" dirty="0" smtClean="0">
              <a:solidFill>
                <a:srgbClr val="FFFFFF"/>
              </a:solidFill>
            </a:endParaRPr>
          </a:p>
          <a:p>
            <a:endParaRPr lang="en-US" dirty="0">
              <a:solidFill>
                <a:srgbClr val="FFFFFF"/>
              </a:solidFill>
            </a:endParaRPr>
          </a:p>
          <a:p>
            <a:r>
              <a:rPr lang="en-US" dirty="0" smtClean="0">
                <a:solidFill>
                  <a:srgbClr val="FFFFFF"/>
                </a:solidFill>
              </a:rPr>
              <a:t>E: </a:t>
            </a:r>
            <a:r>
              <a:rPr lang="en-US" dirty="0">
                <a:solidFill>
                  <a:srgbClr val="FFFFFF"/>
                </a:solidFill>
              </a:rPr>
              <a:t>So if the school found out what drink most everyone likes then sold that, most students would go and buy it and the school would see an increase in income</a:t>
            </a:r>
            <a:r>
              <a:rPr lang="en-US" dirty="0" smtClean="0">
                <a:solidFill>
                  <a:srgbClr val="FFFFFF"/>
                </a:solidFill>
              </a:rPr>
              <a:t>.</a:t>
            </a:r>
          </a:p>
          <a:p>
            <a:endParaRPr lang="en-US" dirty="0">
              <a:solidFill>
                <a:srgbClr val="FFFFFF"/>
              </a:solidFill>
            </a:endParaRPr>
          </a:p>
          <a:p>
            <a:r>
              <a:rPr lang="en-US" dirty="0" smtClean="0">
                <a:solidFill>
                  <a:srgbClr val="FFFFFF"/>
                </a:solidFill>
              </a:rPr>
              <a:t>R: </a:t>
            </a:r>
            <a:r>
              <a:rPr lang="en-US" dirty="0">
                <a:solidFill>
                  <a:srgbClr val="FFFFFF"/>
                </a:solidFill>
              </a:rPr>
              <a:t>In conclusion the school would make more money if they sold drinks the students liked. </a:t>
            </a:r>
          </a:p>
          <a:p>
            <a:endParaRPr lang="en-US" sz="1500" dirty="0" smtClean="0">
              <a:solidFill>
                <a:srgbClr val="FFFFFF"/>
              </a:solidFill>
            </a:endParaRPr>
          </a:p>
          <a:p>
            <a:endParaRPr lang="en-US" sz="1500" dirty="0">
              <a:solidFill>
                <a:srgbClr val="FFFFFF"/>
              </a:solidFill>
            </a:endParaRPr>
          </a:p>
          <a:p>
            <a:endParaRPr lang="en-US" sz="1500" dirty="0">
              <a:solidFill>
                <a:srgbClr val="FFFFFF"/>
              </a:solidFill>
            </a:endParaRPr>
          </a:p>
        </p:txBody>
      </p:sp>
    </p:spTree>
    <p:extLst>
      <p:ext uri="{BB962C8B-B14F-4D97-AF65-F5344CB8AC3E}">
        <p14:creationId xmlns:p14="http://schemas.microsoft.com/office/powerpoint/2010/main" val="1308546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8-05 at 10.13.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758" y="0"/>
            <a:ext cx="6449530" cy="6858000"/>
          </a:xfrm>
          <a:prstGeom prst="rect">
            <a:avLst/>
          </a:prstGeom>
        </p:spPr>
      </p:pic>
      <p:sp>
        <p:nvSpPr>
          <p:cNvPr id="7" name="TextBox 6"/>
          <p:cNvSpPr txBox="1"/>
          <p:nvPr/>
        </p:nvSpPr>
        <p:spPr>
          <a:xfrm>
            <a:off x="228600" y="990600"/>
            <a:ext cx="2286000" cy="3831818"/>
          </a:xfrm>
          <a:prstGeom prst="rect">
            <a:avLst/>
          </a:prstGeom>
          <a:noFill/>
        </p:spPr>
        <p:txBody>
          <a:bodyPr wrap="square" rtlCol="0">
            <a:spAutoFit/>
          </a:bodyPr>
          <a:lstStyle/>
          <a:p>
            <a:r>
              <a:rPr lang="en-US" sz="2700" dirty="0" smtClean="0"/>
              <a:t>If every Disney princess were a contestant on a season of </a:t>
            </a:r>
            <a:r>
              <a:rPr lang="en-US" sz="2700" i="1" dirty="0" smtClean="0"/>
              <a:t>The Bachelor</a:t>
            </a:r>
            <a:r>
              <a:rPr lang="en-US" sz="2700" dirty="0" smtClean="0"/>
              <a:t>, who would win the heart of the bachelor?</a:t>
            </a:r>
            <a:endParaRPr lang="en-US" sz="2700" dirty="0"/>
          </a:p>
        </p:txBody>
      </p:sp>
    </p:spTree>
    <p:extLst>
      <p:ext uri="{BB962C8B-B14F-4D97-AF65-F5344CB8AC3E}">
        <p14:creationId xmlns:p14="http://schemas.microsoft.com/office/powerpoint/2010/main" val="385368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0"/>
            <a:ext cx="3581400" cy="1143000"/>
          </a:xfrm>
        </p:spPr>
        <p:txBody>
          <a:bodyPr/>
          <a:lstStyle/>
          <a:p>
            <a:r>
              <a:rPr lang="en-US" dirty="0" smtClean="0"/>
              <a:t>Draw the “W”</a:t>
            </a:r>
            <a:endParaRPr lang="en-US" dirty="0"/>
          </a:p>
        </p:txBody>
      </p:sp>
      <p:pic>
        <p:nvPicPr>
          <p:cNvPr id="6" name="Picture 5" descr="Screen Shot 2015-08-05 at 10.18.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37300" cy="4659976"/>
          </a:xfrm>
          <a:prstGeom prst="rect">
            <a:avLst/>
          </a:prstGeom>
        </p:spPr>
      </p:pic>
      <p:pic>
        <p:nvPicPr>
          <p:cNvPr id="7" name="Picture 6" descr="Screen Shot 2015-08-05 at 10.18.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027153"/>
            <a:ext cx="5562600" cy="3830847"/>
          </a:xfrm>
          <a:prstGeom prst="rect">
            <a:avLst/>
          </a:prstGeom>
        </p:spPr>
      </p:pic>
    </p:spTree>
    <p:extLst>
      <p:ext uri="{BB962C8B-B14F-4D97-AF65-F5344CB8AC3E}">
        <p14:creationId xmlns:p14="http://schemas.microsoft.com/office/powerpoint/2010/main" val="58781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8-05 at 10.17.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6825853" cy="6858000"/>
          </a:xfrm>
          <a:prstGeom prst="rect">
            <a:avLst/>
          </a:prstGeom>
        </p:spPr>
      </p:pic>
    </p:spTree>
    <p:extLst>
      <p:ext uri="{BB962C8B-B14F-4D97-AF65-F5344CB8AC3E}">
        <p14:creationId xmlns:p14="http://schemas.microsoft.com/office/powerpoint/2010/main" val="294847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228600" y="117694"/>
            <a:ext cx="8763000" cy="430887"/>
          </a:xfrm>
          <a:prstGeom prst="rect">
            <a:avLst/>
          </a:prstGeom>
          <a:noFill/>
        </p:spPr>
        <p:txBody>
          <a:bodyPr wrap="square" rtlCol="0">
            <a:spAutoFit/>
          </a:bodyPr>
          <a:lstStyle/>
          <a:p>
            <a:r>
              <a:rPr lang="en-US" sz="2200" dirty="0" smtClean="0">
                <a:solidFill>
                  <a:schemeClr val="bg1"/>
                </a:solidFill>
                <a:latin typeface="Calibri"/>
                <a:cs typeface="Calibri"/>
              </a:rPr>
              <a:t> </a:t>
            </a:r>
            <a:endParaRPr lang="en-US" sz="2200" dirty="0">
              <a:solidFill>
                <a:schemeClr val="bg1"/>
              </a:solidFill>
              <a:latin typeface="Calibri"/>
              <a:cs typeface="Calibri"/>
            </a:endParaRPr>
          </a:p>
        </p:txBody>
      </p:sp>
      <p:sp>
        <p:nvSpPr>
          <p:cNvPr id="4" name="TextBox 3"/>
          <p:cNvSpPr txBox="1"/>
          <p:nvPr/>
        </p:nvSpPr>
        <p:spPr>
          <a:xfrm>
            <a:off x="31355" y="9931"/>
            <a:ext cx="9144000" cy="6263253"/>
          </a:xfrm>
          <a:prstGeom prst="rect">
            <a:avLst/>
          </a:prstGeom>
          <a:noFill/>
        </p:spPr>
        <p:txBody>
          <a:bodyPr wrap="square" rtlCol="0">
            <a:spAutoFit/>
          </a:bodyPr>
          <a:lstStyle/>
          <a:p>
            <a:r>
              <a:rPr lang="en-US" sz="7700" b="1" dirty="0" smtClean="0">
                <a:solidFill>
                  <a:schemeClr val="bg1"/>
                </a:solidFill>
              </a:rPr>
              <a:t>  Questions????????</a:t>
            </a:r>
          </a:p>
          <a:p>
            <a:endParaRPr lang="en-US" sz="4400" dirty="0" smtClean="0">
              <a:solidFill>
                <a:schemeClr val="bg1"/>
              </a:solidFill>
            </a:endParaRPr>
          </a:p>
          <a:p>
            <a:endParaRPr lang="en-US" sz="4400" dirty="0" smtClean="0">
              <a:solidFill>
                <a:schemeClr val="bg1"/>
              </a:solidFill>
            </a:endParaRPr>
          </a:p>
          <a:p>
            <a:endParaRPr lang="en-US" sz="4400" dirty="0" smtClean="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3000" dirty="0" smtClean="0">
              <a:solidFill>
                <a:schemeClr val="bg1"/>
              </a:solidFill>
            </a:endParaRPr>
          </a:p>
          <a:p>
            <a:endParaRPr lang="en-US" sz="3000" dirty="0">
              <a:solidFill>
                <a:schemeClr val="bg1"/>
              </a:solidFill>
            </a:endParaRPr>
          </a:p>
        </p:txBody>
      </p:sp>
      <p:pic>
        <p:nvPicPr>
          <p:cNvPr id="5" name="Picture 4" descr="Screen Shot 2015-08-05 at 10.32.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6715246" cy="4462663"/>
          </a:xfrm>
          <a:prstGeom prst="rect">
            <a:avLst/>
          </a:prstGeom>
        </p:spPr>
      </p:pic>
    </p:spTree>
    <p:extLst>
      <p:ext uri="{BB962C8B-B14F-4D97-AF65-F5344CB8AC3E}">
        <p14:creationId xmlns:p14="http://schemas.microsoft.com/office/powerpoint/2010/main" val="170172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648200"/>
            <a:ext cx="8991600" cy="1523999"/>
          </a:xfrm>
        </p:spPr>
        <p:txBody>
          <a:bodyPr>
            <a:noAutofit/>
          </a:bodyPr>
          <a:lstStyle/>
          <a:p>
            <a:pPr algn="l"/>
            <a:r>
              <a:rPr lang="en-US" sz="7300" b="1" dirty="0" smtClean="0">
                <a:solidFill>
                  <a:schemeClr val="bg1"/>
                </a:solidFill>
              </a:rPr>
              <a:t>What is </a:t>
            </a:r>
            <a:r>
              <a:rPr lang="en-US" sz="7300" b="1" dirty="0" smtClean="0">
                <a:solidFill>
                  <a:schemeClr val="bg1"/>
                </a:solidFill>
              </a:rPr>
              <a:t>the </a:t>
            </a:r>
            <a:r>
              <a:rPr lang="en-US" sz="7300" b="1" dirty="0" smtClean="0">
                <a:solidFill>
                  <a:schemeClr val="bg1"/>
                </a:solidFill>
              </a:rPr>
              <a:t>POWER Paragraph?</a:t>
            </a:r>
            <a:br>
              <a:rPr lang="en-US" sz="7300" b="1" dirty="0" smtClean="0">
                <a:solidFill>
                  <a:schemeClr val="bg1"/>
                </a:solidFill>
              </a:rPr>
            </a:br>
            <a:r>
              <a:rPr lang="en-US" sz="7300" b="1" dirty="0" smtClean="0">
                <a:solidFill>
                  <a:schemeClr val="bg1"/>
                </a:solidFill>
              </a:rPr>
              <a:t/>
            </a:r>
            <a:br>
              <a:rPr lang="en-US" sz="7300" b="1" dirty="0" smtClean="0">
                <a:solidFill>
                  <a:schemeClr val="bg1"/>
                </a:solidFill>
              </a:rPr>
            </a:br>
            <a:r>
              <a:rPr lang="en-US" sz="7300" b="1" dirty="0">
                <a:solidFill>
                  <a:schemeClr val="bg1"/>
                </a:solidFill>
              </a:rPr>
              <a:t/>
            </a:r>
            <a:br>
              <a:rPr lang="en-US" sz="7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Tree>
    <p:extLst>
      <p:ext uri="{BB962C8B-B14F-4D97-AF65-F5344CB8AC3E}">
        <p14:creationId xmlns:p14="http://schemas.microsoft.com/office/powerpoint/2010/main" val="44558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School-wide initiative</a:t>
            </a:r>
            <a:endParaRPr lang="en-US" dirty="0">
              <a:solidFill>
                <a:schemeClr val="bg1"/>
              </a:solidFill>
            </a:endParaRPr>
          </a:p>
        </p:txBody>
      </p:sp>
      <p:pic>
        <p:nvPicPr>
          <p:cNvPr id="8" name="Picture 7"/>
          <p:cNvPicPr>
            <a:picLocks noChangeAspect="1"/>
          </p:cNvPicPr>
          <p:nvPr/>
        </p:nvPicPr>
        <p:blipFill>
          <a:blip r:embed="rId2"/>
          <a:stretch>
            <a:fillRect/>
          </a:stretch>
        </p:blipFill>
        <p:spPr>
          <a:xfrm>
            <a:off x="1905000" y="1447800"/>
            <a:ext cx="5206041" cy="5181600"/>
          </a:xfrm>
          <a:prstGeom prst="rect">
            <a:avLst/>
          </a:prstGeom>
        </p:spPr>
      </p:pic>
    </p:spTree>
    <p:extLst>
      <p:ext uri="{BB962C8B-B14F-4D97-AF65-F5344CB8AC3E}">
        <p14:creationId xmlns:p14="http://schemas.microsoft.com/office/powerpoint/2010/main" val="209640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8359" y="4800600"/>
            <a:ext cx="8991600" cy="1523999"/>
          </a:xfrm>
        </p:spPr>
        <p:txBody>
          <a:bodyPr>
            <a:noAutofit/>
          </a:bodyPr>
          <a:lstStyle/>
          <a:p>
            <a:pPr algn="l"/>
            <a:r>
              <a:rPr lang="en-US" sz="7300" b="1" dirty="0" smtClean="0">
                <a:solidFill>
                  <a:schemeClr val="bg1"/>
                </a:solidFill>
              </a:rPr>
              <a:t>How do we know that the POWER Paragraph is effective?</a:t>
            </a:r>
            <a:br>
              <a:rPr lang="en-US" sz="7300" b="1" dirty="0" smtClean="0">
                <a:solidFill>
                  <a:schemeClr val="bg1"/>
                </a:solidFill>
              </a:rPr>
            </a:br>
            <a:r>
              <a:rPr lang="en-US" sz="7300" b="1" dirty="0">
                <a:solidFill>
                  <a:schemeClr val="bg1"/>
                </a:solidFill>
              </a:rPr>
              <a:t/>
            </a:r>
            <a:br>
              <a:rPr lang="en-US" sz="7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Tree>
    <p:extLst>
      <p:ext uri="{BB962C8B-B14F-4D97-AF65-F5344CB8AC3E}">
        <p14:creationId xmlns:p14="http://schemas.microsoft.com/office/powerpoint/2010/main" val="378243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81200"/>
            <a:ext cx="8991600" cy="1523999"/>
          </a:xfrm>
        </p:spPr>
        <p:txBody>
          <a:bodyPr>
            <a:noAutofit/>
          </a:bodyPr>
          <a:lstStyle/>
          <a:p>
            <a:pPr algn="l"/>
            <a:r>
              <a:rPr lang="en-US" sz="3300" b="1" dirty="0" smtClean="0">
                <a:solidFill>
                  <a:schemeClr val="bg1"/>
                </a:solidFill>
              </a:rPr>
              <a:t>Percentage of students who wrote “good” essays on the Grade 8 SOL Writing Test:</a:t>
            </a: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t>
            </a:r>
            <a:r>
              <a:rPr lang="en-US" sz="3300" b="1" u="sng" dirty="0" smtClean="0">
                <a:solidFill>
                  <a:schemeClr val="bg1"/>
                </a:solidFill>
              </a:rPr>
              <a:t>2014</a:t>
            </a:r>
            <a:r>
              <a:rPr lang="en-US" sz="3300" b="1" dirty="0" smtClean="0">
                <a:solidFill>
                  <a:schemeClr val="bg1"/>
                </a:solidFill>
              </a:rPr>
              <a:t>  	</a:t>
            </a:r>
            <a:r>
              <a:rPr lang="en-US" sz="3300" b="1" u="sng" dirty="0" smtClean="0">
                <a:solidFill>
                  <a:schemeClr val="bg1"/>
                </a:solidFill>
              </a:rPr>
              <a:t>2015	</a:t>
            </a:r>
            <a:r>
              <a:rPr lang="en-US" sz="3300" b="1" dirty="0">
                <a:solidFill>
                  <a:schemeClr val="bg1"/>
                </a:solidFill>
              </a:rPr>
              <a:t>	</a:t>
            </a:r>
            <a:r>
              <a:rPr lang="en-US" sz="3300" b="1" u="sng" dirty="0" smtClean="0">
                <a:solidFill>
                  <a:schemeClr val="bg1"/>
                </a:solidFill>
              </a:rPr>
              <a:t>% increase</a:t>
            </a:r>
            <a:br>
              <a:rPr lang="en-US" sz="3300" b="1" u="sng" dirty="0" smtClean="0">
                <a:solidFill>
                  <a:schemeClr val="bg1"/>
                </a:solidFill>
              </a:rPr>
            </a:br>
            <a:r>
              <a:rPr lang="en-US" sz="2600" b="1" dirty="0" smtClean="0">
                <a:solidFill>
                  <a:schemeClr val="bg1"/>
                </a:solidFill>
              </a:rPr>
              <a:t>Overall:</a:t>
            </a:r>
            <a:r>
              <a:rPr lang="en-US" sz="3300" b="1" dirty="0">
                <a:solidFill>
                  <a:schemeClr val="bg1"/>
                </a:solidFill>
              </a:rPr>
              <a:t>	</a:t>
            </a:r>
            <a:r>
              <a:rPr lang="en-US" sz="3300" b="1" dirty="0" smtClean="0">
                <a:solidFill>
                  <a:schemeClr val="bg1"/>
                </a:solidFill>
              </a:rPr>
              <a:t>   	74.5%	88.0%	+13.5%	</a:t>
            </a:r>
            <a:br>
              <a:rPr lang="en-US" sz="3300" b="1" dirty="0" smtClean="0">
                <a:solidFill>
                  <a:schemeClr val="bg1"/>
                </a:solidFill>
              </a:rPr>
            </a:br>
            <a:r>
              <a:rPr lang="en-US" sz="2500" b="1" dirty="0" smtClean="0">
                <a:solidFill>
                  <a:schemeClr val="bg1"/>
                </a:solidFill>
              </a:rPr>
              <a:t>Advanced classes:</a:t>
            </a:r>
            <a:r>
              <a:rPr lang="en-US" sz="2300" b="1" dirty="0" smtClean="0">
                <a:solidFill>
                  <a:schemeClr val="bg1"/>
                </a:solidFill>
              </a:rPr>
              <a:t>	</a:t>
            </a:r>
            <a:r>
              <a:rPr lang="en-US" sz="3300" b="1" dirty="0" smtClean="0">
                <a:solidFill>
                  <a:schemeClr val="bg1"/>
                </a:solidFill>
              </a:rPr>
              <a:t>85.7%	98.4%</a:t>
            </a:r>
            <a:r>
              <a:rPr lang="en-US" sz="3300" b="1" dirty="0">
                <a:solidFill>
                  <a:schemeClr val="bg1"/>
                </a:solidFill>
              </a:rPr>
              <a:t>	</a:t>
            </a:r>
            <a:r>
              <a:rPr lang="en-US" sz="3300" b="1" dirty="0" smtClean="0">
                <a:solidFill>
                  <a:schemeClr val="bg1"/>
                </a:solidFill>
              </a:rPr>
              <a:t>+13.7%</a:t>
            </a:r>
            <a:br>
              <a:rPr lang="en-US" sz="3300" b="1" dirty="0" smtClean="0">
                <a:solidFill>
                  <a:schemeClr val="bg1"/>
                </a:solidFill>
              </a:rPr>
            </a:br>
            <a:r>
              <a:rPr lang="en-US" sz="3300" b="1" dirty="0" smtClean="0">
                <a:solidFill>
                  <a:schemeClr val="bg1"/>
                </a:solidFill>
              </a:rPr>
              <a:t>Core classes:</a:t>
            </a:r>
            <a:r>
              <a:rPr lang="en-US" sz="2500" dirty="0">
                <a:solidFill>
                  <a:schemeClr val="bg1"/>
                </a:solidFill>
              </a:rPr>
              <a:t>	</a:t>
            </a:r>
            <a:r>
              <a:rPr lang="en-US" sz="3300" b="1" dirty="0" smtClean="0">
                <a:solidFill>
                  <a:schemeClr val="bg1"/>
                </a:solidFill>
              </a:rPr>
              <a:t>57.0%	72.7%  	+15.7%	</a:t>
            </a:r>
            <a:br>
              <a:rPr lang="en-US" sz="3300" b="1" dirty="0" smtClean="0">
                <a:solidFill>
                  <a:schemeClr val="bg1"/>
                </a:solidFill>
              </a:rPr>
            </a:br>
            <a:r>
              <a:rPr lang="en-US" sz="3200" b="1" dirty="0" smtClean="0">
                <a:solidFill>
                  <a:schemeClr val="bg1"/>
                </a:solidFill>
              </a:rPr>
              <a:t>IEP students:</a:t>
            </a:r>
            <a:r>
              <a:rPr lang="en-US" sz="3200" b="1" dirty="0">
                <a:solidFill>
                  <a:schemeClr val="bg1"/>
                </a:solidFill>
              </a:rPr>
              <a:t>	</a:t>
            </a:r>
            <a:r>
              <a:rPr lang="en-US" sz="3200" b="1" dirty="0" smtClean="0">
                <a:solidFill>
                  <a:schemeClr val="bg1"/>
                </a:solidFill>
              </a:rPr>
              <a:t>37.5%	50.0% </a:t>
            </a:r>
            <a:r>
              <a:rPr lang="en-US" sz="3300" dirty="0">
                <a:solidFill>
                  <a:schemeClr val="bg1"/>
                </a:solidFill>
              </a:rPr>
              <a:t>	</a:t>
            </a:r>
            <a:r>
              <a:rPr lang="en-US" sz="3300" b="1" dirty="0" smtClean="0">
                <a:solidFill>
                  <a:schemeClr val="bg1"/>
                </a:solidFill>
              </a:rPr>
              <a:t>+12.5%</a:t>
            </a:r>
            <a:br>
              <a:rPr lang="en-US" sz="3300" b="1" dirty="0" smtClean="0">
                <a:solidFill>
                  <a:schemeClr val="bg1"/>
                </a:solidFill>
              </a:rPr>
            </a:br>
            <a:endParaRPr lang="en-US" sz="3300" b="1" dirty="0">
              <a:solidFill>
                <a:schemeClr val="bg1"/>
              </a:solidFill>
            </a:endParaRPr>
          </a:p>
        </p:txBody>
      </p:sp>
    </p:spTree>
    <p:extLst>
      <p:ext uri="{BB962C8B-B14F-4D97-AF65-F5344CB8AC3E}">
        <p14:creationId xmlns:p14="http://schemas.microsoft.com/office/powerpoint/2010/main" val="460177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8-05 at 10.1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0794"/>
            <a:ext cx="6520120" cy="6787777"/>
          </a:xfrm>
          <a:prstGeom prst="rect">
            <a:avLst/>
          </a:prstGeom>
        </p:spPr>
      </p:pic>
    </p:spTree>
    <p:extLst>
      <p:ext uri="{BB962C8B-B14F-4D97-AF65-F5344CB8AC3E}">
        <p14:creationId xmlns:p14="http://schemas.microsoft.com/office/powerpoint/2010/main" val="2634754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8-05 at 10.21.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39"/>
            <a:ext cx="9110489" cy="6722461"/>
          </a:xfrm>
          <a:prstGeom prst="rect">
            <a:avLst/>
          </a:prstGeom>
        </p:spPr>
      </p:pic>
    </p:spTree>
    <p:extLst>
      <p:ext uri="{BB962C8B-B14F-4D97-AF65-F5344CB8AC3E}">
        <p14:creationId xmlns:p14="http://schemas.microsoft.com/office/powerpoint/2010/main" val="336892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228600" y="304800"/>
            <a:ext cx="8763000" cy="6740306"/>
          </a:xfrm>
          <a:prstGeom prst="rect">
            <a:avLst/>
          </a:prstGeom>
          <a:noFill/>
        </p:spPr>
        <p:txBody>
          <a:bodyPr wrap="square" rtlCol="0">
            <a:spAutoFit/>
          </a:bodyPr>
          <a:lstStyle/>
          <a:p>
            <a:pPr algn="ctr"/>
            <a:r>
              <a:rPr lang="en-US" sz="3600" b="1" dirty="0" smtClean="0">
                <a:solidFill>
                  <a:schemeClr val="bg1"/>
                </a:solidFill>
                <a:latin typeface="Calibri"/>
                <a:cs typeface="Calibri"/>
              </a:rPr>
              <a:t>Let’s try it!</a:t>
            </a:r>
          </a:p>
          <a:p>
            <a:endParaRPr lang="en-US" sz="2200" dirty="0">
              <a:solidFill>
                <a:schemeClr val="bg1"/>
              </a:solidFill>
              <a:latin typeface="Calibri"/>
              <a:cs typeface="Calibri"/>
            </a:endParaRPr>
          </a:p>
          <a:p>
            <a:r>
              <a:rPr lang="en-US" sz="4400" b="1" dirty="0" smtClean="0">
                <a:solidFill>
                  <a:schemeClr val="bg1"/>
                </a:solidFill>
                <a:latin typeface="Calibri"/>
                <a:cs typeface="Calibri"/>
              </a:rPr>
              <a:t>Your prompt: Describe one awesome thing about teaching.</a:t>
            </a:r>
          </a:p>
          <a:p>
            <a:endParaRPr lang="en-US" sz="4400" b="1" dirty="0">
              <a:solidFill>
                <a:schemeClr val="bg1"/>
              </a:solidFill>
              <a:latin typeface="Calibri"/>
              <a:cs typeface="Calibri"/>
            </a:endParaRPr>
          </a:p>
          <a:p>
            <a:r>
              <a:rPr lang="en-US" sz="4400" b="1" dirty="0" smtClean="0">
                <a:solidFill>
                  <a:schemeClr val="bg1"/>
                </a:solidFill>
                <a:latin typeface="Calibri"/>
                <a:cs typeface="Calibri"/>
              </a:rPr>
              <a:t>P  </a:t>
            </a:r>
          </a:p>
          <a:p>
            <a:r>
              <a:rPr lang="en-US" sz="4400" b="1" dirty="0" smtClean="0">
                <a:solidFill>
                  <a:schemeClr val="bg1"/>
                </a:solidFill>
                <a:latin typeface="Calibri"/>
                <a:cs typeface="Calibri"/>
              </a:rPr>
              <a:t>O</a:t>
            </a:r>
          </a:p>
          <a:p>
            <a:r>
              <a:rPr lang="en-US" sz="4400" b="1" dirty="0" smtClean="0">
                <a:solidFill>
                  <a:schemeClr val="bg1"/>
                </a:solidFill>
                <a:latin typeface="Calibri"/>
                <a:cs typeface="Calibri"/>
              </a:rPr>
              <a:t>W</a:t>
            </a:r>
          </a:p>
          <a:p>
            <a:r>
              <a:rPr lang="en-US" sz="4400" b="1" dirty="0" smtClean="0">
                <a:solidFill>
                  <a:schemeClr val="bg1"/>
                </a:solidFill>
                <a:latin typeface="Calibri"/>
                <a:cs typeface="Calibri"/>
              </a:rPr>
              <a:t>E</a:t>
            </a:r>
          </a:p>
          <a:p>
            <a:r>
              <a:rPr lang="en-US" sz="4400" b="1" dirty="0" smtClean="0">
                <a:solidFill>
                  <a:schemeClr val="bg1"/>
                </a:solidFill>
                <a:latin typeface="Calibri"/>
                <a:cs typeface="Calibri"/>
              </a:rPr>
              <a:t>R</a:t>
            </a:r>
          </a:p>
          <a:p>
            <a:r>
              <a:rPr lang="en-US" sz="2200" dirty="0" smtClean="0">
                <a:solidFill>
                  <a:schemeClr val="bg1"/>
                </a:solidFill>
                <a:latin typeface="Calibri"/>
                <a:cs typeface="Calibri"/>
              </a:rPr>
              <a:t> </a:t>
            </a:r>
            <a:endParaRPr lang="en-US" sz="2200" dirty="0">
              <a:solidFill>
                <a:schemeClr val="bg1"/>
              </a:solidFill>
              <a:latin typeface="Calibri"/>
              <a:cs typeface="Calibri"/>
            </a:endParaRPr>
          </a:p>
        </p:txBody>
      </p:sp>
    </p:spTree>
    <p:extLst>
      <p:ext uri="{BB962C8B-B14F-4D97-AF65-F5344CB8AC3E}">
        <p14:creationId xmlns:p14="http://schemas.microsoft.com/office/powerpoint/2010/main" val="1421794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991600" cy="1523999"/>
          </a:xfrm>
        </p:spPr>
        <p:txBody>
          <a:bodyPr>
            <a:noAutofit/>
          </a:bodyPr>
          <a:lstStyle/>
          <a:p>
            <a:pPr algn="l"/>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b="1" dirty="0">
                <a:solidFill>
                  <a:schemeClr val="bg1"/>
                </a:solidFill>
              </a:rPr>
              <a:t/>
            </a:r>
            <a:br>
              <a:rPr lang="en-US" sz="3300" b="1" dirty="0">
                <a:solidFill>
                  <a:schemeClr val="bg1"/>
                </a:solidFill>
              </a:rPr>
            </a:br>
            <a:r>
              <a:rPr lang="en-US" sz="3300" dirty="0">
                <a:solidFill>
                  <a:schemeClr val="bg1"/>
                </a:solidFill>
              </a:rPr>
              <a:t>	</a:t>
            </a:r>
            <a:r>
              <a:rPr lang="en-US" sz="3300" b="1" dirty="0" smtClean="0">
                <a:solidFill>
                  <a:schemeClr val="bg1"/>
                </a:solidFill>
              </a:rPr>
              <a:t/>
            </a:r>
            <a:br>
              <a:rPr lang="en-US" sz="3300" b="1" dirty="0" smtClean="0">
                <a:solidFill>
                  <a:schemeClr val="bg1"/>
                </a:solidFill>
              </a:rPr>
            </a:br>
            <a:r>
              <a:rPr lang="en-US" sz="3300" b="1" dirty="0">
                <a:solidFill>
                  <a:schemeClr val="bg1"/>
                </a:solidFill>
              </a:rPr>
              <a:t/>
            </a:r>
            <a:br>
              <a:rPr lang="en-US" sz="3300" b="1" dirty="0">
                <a:solidFill>
                  <a:schemeClr val="bg1"/>
                </a:solidFill>
              </a:rPr>
            </a:br>
            <a:r>
              <a:rPr lang="en-US" sz="3300" b="1" dirty="0" smtClean="0">
                <a:solidFill>
                  <a:schemeClr val="bg1"/>
                </a:solidFill>
              </a:rPr>
              <a:t/>
            </a:r>
            <a:br>
              <a:rPr lang="en-US" sz="3300" b="1" dirty="0" smtClean="0">
                <a:solidFill>
                  <a:schemeClr val="bg1"/>
                </a:solidFill>
              </a:rPr>
            </a:br>
            <a:r>
              <a:rPr lang="en-US" sz="3300" dirty="0">
                <a:solidFill>
                  <a:schemeClr val="bg1"/>
                </a:solidFill>
              </a:rPr>
              <a:t>	</a:t>
            </a:r>
            <a:endParaRPr lang="en-US" sz="3300" b="1" dirty="0">
              <a:solidFill>
                <a:schemeClr val="bg1"/>
              </a:solidFill>
            </a:endParaRPr>
          </a:p>
        </p:txBody>
      </p:sp>
      <p:sp>
        <p:nvSpPr>
          <p:cNvPr id="3" name="TextBox 2"/>
          <p:cNvSpPr txBox="1"/>
          <p:nvPr/>
        </p:nvSpPr>
        <p:spPr>
          <a:xfrm>
            <a:off x="228600" y="117694"/>
            <a:ext cx="8763000" cy="6817250"/>
          </a:xfrm>
          <a:prstGeom prst="rect">
            <a:avLst/>
          </a:prstGeom>
          <a:noFill/>
        </p:spPr>
        <p:txBody>
          <a:bodyPr wrap="square" rtlCol="0">
            <a:spAutoFit/>
          </a:bodyPr>
          <a:lstStyle/>
          <a:p>
            <a:pPr algn="ctr"/>
            <a:r>
              <a:rPr lang="en-US" sz="4100" b="1" dirty="0" smtClean="0">
                <a:solidFill>
                  <a:schemeClr val="bg1"/>
                </a:solidFill>
                <a:latin typeface="Calibri"/>
                <a:cs typeface="Calibri"/>
              </a:rPr>
              <a:t>Let’s try it!</a:t>
            </a:r>
          </a:p>
          <a:p>
            <a:endParaRPr lang="en-US" sz="2200" dirty="0">
              <a:solidFill>
                <a:schemeClr val="bg1"/>
              </a:solidFill>
              <a:latin typeface="Calibri"/>
              <a:cs typeface="Calibri"/>
            </a:endParaRPr>
          </a:p>
          <a:p>
            <a:r>
              <a:rPr lang="en-US" sz="4400" b="1" dirty="0" smtClean="0">
                <a:solidFill>
                  <a:schemeClr val="bg1"/>
                </a:solidFill>
                <a:latin typeface="Calibri"/>
                <a:cs typeface="Calibri"/>
              </a:rPr>
              <a:t>Your prompt: Describe one awesome thing about teaching.</a:t>
            </a:r>
          </a:p>
          <a:p>
            <a:endParaRPr lang="en-US" sz="4400" b="1" dirty="0">
              <a:solidFill>
                <a:schemeClr val="bg1"/>
              </a:solidFill>
              <a:latin typeface="Calibri"/>
              <a:cs typeface="Calibri"/>
            </a:endParaRPr>
          </a:p>
          <a:p>
            <a:r>
              <a:rPr lang="en-US" sz="4400" b="1" dirty="0" smtClean="0">
                <a:solidFill>
                  <a:schemeClr val="bg1"/>
                </a:solidFill>
                <a:latin typeface="Calibri"/>
                <a:cs typeface="Calibri"/>
              </a:rPr>
              <a:t>P  		Present your idea</a:t>
            </a:r>
          </a:p>
          <a:p>
            <a:r>
              <a:rPr lang="en-US" sz="4400" b="1" dirty="0" smtClean="0">
                <a:solidFill>
                  <a:schemeClr val="bg1"/>
                </a:solidFill>
                <a:latin typeface="Calibri"/>
                <a:cs typeface="Calibri"/>
              </a:rPr>
              <a:t>O		Offer a reason to support</a:t>
            </a:r>
          </a:p>
          <a:p>
            <a:r>
              <a:rPr lang="en-US" sz="4400" b="1" dirty="0" smtClean="0">
                <a:solidFill>
                  <a:schemeClr val="bg1"/>
                </a:solidFill>
                <a:latin typeface="Calibri"/>
                <a:cs typeface="Calibri"/>
              </a:rPr>
              <a:t>W		Give a specific example</a:t>
            </a:r>
          </a:p>
          <a:p>
            <a:r>
              <a:rPr lang="en-US" sz="4400" b="1" dirty="0" smtClean="0">
                <a:solidFill>
                  <a:schemeClr val="bg1"/>
                </a:solidFill>
                <a:latin typeface="Calibri"/>
                <a:cs typeface="Calibri"/>
              </a:rPr>
              <a:t>E		</a:t>
            </a:r>
            <a:r>
              <a:rPr lang="en-US" sz="3700" b="1" dirty="0" smtClean="0">
                <a:solidFill>
                  <a:schemeClr val="bg1"/>
                </a:solidFill>
                <a:latin typeface="Calibri"/>
                <a:cs typeface="Calibri"/>
              </a:rPr>
              <a:t>Explain how the W supports the O</a:t>
            </a:r>
          </a:p>
          <a:p>
            <a:r>
              <a:rPr lang="en-US" sz="4400" b="1" dirty="0" smtClean="0">
                <a:solidFill>
                  <a:schemeClr val="bg1"/>
                </a:solidFill>
                <a:latin typeface="Calibri"/>
                <a:cs typeface="Calibri"/>
              </a:rPr>
              <a:t>R		Re-state your idea</a:t>
            </a:r>
          </a:p>
          <a:p>
            <a:r>
              <a:rPr lang="en-US" sz="2200" dirty="0" smtClean="0">
                <a:solidFill>
                  <a:schemeClr val="bg1"/>
                </a:solidFill>
                <a:latin typeface="Calibri"/>
                <a:cs typeface="Calibri"/>
              </a:rPr>
              <a:t> </a:t>
            </a:r>
            <a:endParaRPr lang="en-US" sz="2200" dirty="0">
              <a:solidFill>
                <a:schemeClr val="bg1"/>
              </a:solidFill>
              <a:latin typeface="Calibri"/>
              <a:cs typeface="Calibri"/>
            </a:endParaRPr>
          </a:p>
        </p:txBody>
      </p:sp>
    </p:spTree>
    <p:extLst>
      <p:ext uri="{BB962C8B-B14F-4D97-AF65-F5344CB8AC3E}">
        <p14:creationId xmlns:p14="http://schemas.microsoft.com/office/powerpoint/2010/main" val="3945082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41774</TotalTime>
  <Words>844</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I’ve got the POWER!!!           </vt:lpstr>
      <vt:lpstr>What is the POWER Paragraph?           </vt:lpstr>
      <vt:lpstr>School-wide initiative</vt:lpstr>
      <vt:lpstr>How do we know that the POWER Paragraph is effective?          </vt:lpstr>
      <vt:lpstr>Percentage of students who wrote “good” essays on the Grade 8 SOL Writing Test:         2014   2015  % increase Overall:     74.5% 88.0% +13.5%  Advanced classes: 85.7% 98.4% +13.7% Core classes: 57.0% 72.7%   +15.7%  IEP students: 37.5% 50.0%  +12.5% </vt:lpstr>
      <vt:lpstr>PowerPoint Presentation</vt:lpstr>
      <vt:lpstr>PowerPoint Presentation</vt:lpstr>
      <vt:lpstr>          </vt:lpstr>
      <vt:lpstr>          </vt:lpstr>
      <vt:lpstr>          </vt:lpstr>
      <vt:lpstr>          </vt:lpstr>
      <vt:lpstr>          </vt:lpstr>
      <vt:lpstr>          </vt:lpstr>
      <vt:lpstr>          </vt:lpstr>
      <vt:lpstr>PowerPoint Presentation</vt:lpstr>
      <vt:lpstr>Draw the “W”</vt:lpstr>
      <vt:lpstr>PowerPoint Presentation</vt:lpstr>
      <vt:lpstr>          </vt:lpstr>
    </vt:vector>
  </TitlesOfParts>
  <Company>Virginia Beach City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Spark – 9/17/12</dc:title>
  <dc:creator>Hunter J. Dunlo</dc:creator>
  <cp:lastModifiedBy>Kelly A. Lepkowski</cp:lastModifiedBy>
  <cp:revision>128</cp:revision>
  <dcterms:created xsi:type="dcterms:W3CDTF">2012-09-17T14:08:28Z</dcterms:created>
  <dcterms:modified xsi:type="dcterms:W3CDTF">2015-09-08T23:40:29Z</dcterms:modified>
</cp:coreProperties>
</file>