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57" r:id="rId4"/>
    <p:sldId id="258" r:id="rId5"/>
    <p:sldId id="269"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7D9554C-E665-464C-9014-2E71A4A34277}" type="datetimeFigureOut">
              <a:rPr lang="en-US" smtClean="0"/>
              <a:pPr/>
              <a:t>9/15/2015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663BDE6-FE8B-4A6D-B8B6-89F8EC1C3BF2}"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D9554C-E665-464C-9014-2E71A4A34277}" type="datetimeFigureOut">
              <a:rPr lang="en-US" smtClean="0"/>
              <a:pPr/>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3BDE6-FE8B-4A6D-B8B6-89F8EC1C3B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D9554C-E665-464C-9014-2E71A4A34277}" type="datetimeFigureOut">
              <a:rPr lang="en-US" smtClean="0"/>
              <a:pPr/>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3BDE6-FE8B-4A6D-B8B6-89F8EC1C3B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D9554C-E665-464C-9014-2E71A4A34277}" type="datetimeFigureOut">
              <a:rPr lang="en-US" smtClean="0"/>
              <a:pPr/>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3BDE6-FE8B-4A6D-B8B6-89F8EC1C3B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7D9554C-E665-464C-9014-2E71A4A34277}" type="datetimeFigureOut">
              <a:rPr lang="en-US" smtClean="0"/>
              <a:pPr/>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663BDE6-FE8B-4A6D-B8B6-89F8EC1C3BF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D9554C-E665-464C-9014-2E71A4A34277}" type="datetimeFigureOut">
              <a:rPr lang="en-US" smtClean="0"/>
              <a:pPr/>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3BDE6-FE8B-4A6D-B8B6-89F8EC1C3B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7D9554C-E665-464C-9014-2E71A4A34277}" type="datetimeFigureOut">
              <a:rPr lang="en-US" smtClean="0"/>
              <a:pPr/>
              <a:t>9/15/2015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63BDE6-FE8B-4A6D-B8B6-89F8EC1C3B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D9554C-E665-464C-9014-2E71A4A34277}" type="datetimeFigureOut">
              <a:rPr lang="en-US" smtClean="0"/>
              <a:pPr/>
              <a:t>9/15/2015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63BDE6-FE8B-4A6D-B8B6-89F8EC1C3B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9554C-E665-464C-9014-2E71A4A34277}" type="datetimeFigureOut">
              <a:rPr lang="en-US" smtClean="0"/>
              <a:pPr/>
              <a:t>9/15/2015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63BDE6-FE8B-4A6D-B8B6-89F8EC1C3B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D9554C-E665-464C-9014-2E71A4A34277}" type="datetimeFigureOut">
              <a:rPr lang="en-US" smtClean="0"/>
              <a:pPr/>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3BDE6-FE8B-4A6D-B8B6-89F8EC1C3B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7D9554C-E665-464C-9014-2E71A4A34277}" type="datetimeFigureOut">
              <a:rPr lang="en-US" smtClean="0"/>
              <a:pPr/>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3BDE6-FE8B-4A6D-B8B6-89F8EC1C3B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7D9554C-E665-464C-9014-2E71A4A34277}" type="datetimeFigureOut">
              <a:rPr lang="en-US" smtClean="0"/>
              <a:pPr/>
              <a:t>9/15/2015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663BDE6-FE8B-4A6D-B8B6-89F8EC1C3BF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Giwujxh2N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www.uscis.gov/citizenship/quiz/learners/study-test/study-materials-civics-test/naturalization-self-test-1" TargetMode="External"/><Relationship Id="rId2" Type="http://schemas.openxmlformats.org/officeDocument/2006/relationships/hyperlink" Target="http://www.uscis.gov/portal/site/uscis/menuitem.d72b75bdf98917853423754f526e0aa0/?vgnextoid=afd6618bfe12f210VgnVCM100000082ca60aRCRD&amp;vgnextchannel=afd6618bfe12f210VgnVCM100000082ca60aRCRD&amp;print=0&amp;print=0&amp;print=0&amp;print=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WELCOME TO AMERICA!</a:t>
            </a:r>
            <a:endParaRPr lang="en-US" dirty="0"/>
          </a:p>
        </p:txBody>
      </p:sp>
      <p:sp>
        <p:nvSpPr>
          <p:cNvPr id="5" name="Content Placeholder 4"/>
          <p:cNvSpPr>
            <a:spLocks noGrp="1"/>
          </p:cNvSpPr>
          <p:nvPr>
            <p:ph idx="1"/>
          </p:nvPr>
        </p:nvSpPr>
        <p:spPr/>
        <p:txBody>
          <a:bodyPr>
            <a:normAutofit fontScale="62500" lnSpcReduction="20000"/>
          </a:bodyPr>
          <a:lstStyle/>
          <a:p>
            <a:pPr>
              <a:buNone/>
            </a:pPr>
            <a:r>
              <a:rPr lang="en-US" sz="3700" dirty="0"/>
              <a:t>“You and your family have just spent two weeks of your life in cramped bunks on a rocking ship. It was not at all restful. Some members of your family are injured, tired, and anxious to know what is going to happen to them. Yet, you are all eager to realize the American dream that you are seeking</a:t>
            </a:r>
            <a:r>
              <a:rPr lang="en-US" sz="3700" dirty="0" smtClean="0"/>
              <a:t>.”</a:t>
            </a:r>
          </a:p>
          <a:p>
            <a:pPr>
              <a:buNone/>
            </a:pPr>
            <a:r>
              <a:rPr lang="en-US" sz="3700" dirty="0" smtClean="0"/>
              <a:t>“</a:t>
            </a:r>
            <a:r>
              <a:rPr lang="en-US" sz="3700" dirty="0"/>
              <a:t>The ship has docked at Ellis Island in the New York Harbor. You are being spoken to in some strange language. Papers are being handed to you and you know from other passengers that you must fill out the paper work, be checked by security for weapons, pass a medical screening, and answer seemingly endless amounts of questions.”</a:t>
            </a:r>
          </a:p>
          <a:p>
            <a:pPr>
              <a:buNone/>
            </a:pPr>
            <a:r>
              <a:rPr lang="en-US" sz="3700" dirty="0" smtClean="0"/>
              <a:t>Take </a:t>
            </a:r>
            <a:r>
              <a:rPr lang="en-US" sz="3700" dirty="0"/>
              <a:t>a few minutes to fill out the paper work for your family and raise your hand </a:t>
            </a:r>
            <a:r>
              <a:rPr lang="en-US" sz="3700" dirty="0" smtClean="0"/>
              <a:t>when the application in complete.</a:t>
            </a:r>
            <a:endParaRPr lang="en-US" sz="3700"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 of Citizens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b="1" u="sng" dirty="0" smtClean="0"/>
              <a:t>Working Toward the Common </a:t>
            </a:r>
            <a:r>
              <a:rPr lang="en-US" b="1" u="sng" dirty="0"/>
              <a:t>G</a:t>
            </a:r>
            <a:r>
              <a:rPr lang="en-US" b="1" u="sng" dirty="0" smtClean="0"/>
              <a:t>ood:</a:t>
            </a:r>
            <a:r>
              <a:rPr lang="en-US" dirty="0" smtClean="0"/>
              <a:t> acting in ways that protect the rights and freedoms of other Americans and make our communities good places to live</a:t>
            </a:r>
          </a:p>
          <a:p>
            <a:pPr marL="514350" indent="-514350">
              <a:buFont typeface="+mj-lt"/>
              <a:buAutoNum type="arabicPeriod"/>
            </a:pPr>
            <a:r>
              <a:rPr lang="en-US" b="1" u="sng" dirty="0" smtClean="0"/>
              <a:t>Voting:</a:t>
            </a:r>
            <a:r>
              <a:rPr lang="en-US" dirty="0" smtClean="0"/>
              <a:t> one of our most basic rights and most important responsibility. Let your voice be heard!</a:t>
            </a:r>
          </a:p>
          <a:p>
            <a:pPr marL="1314450" lvl="2" indent="-514350"/>
            <a:r>
              <a:rPr lang="en-US" dirty="0" smtClean="0"/>
              <a:t>Inform yourself about the candidates and the issues</a:t>
            </a:r>
          </a:p>
          <a:p>
            <a:pPr marL="1314450" lvl="2" indent="-514350"/>
            <a:r>
              <a:rPr lang="en-US" dirty="0" smtClean="0"/>
              <a:t>Separate facts form opinions</a:t>
            </a:r>
          </a:p>
          <a:p>
            <a:pPr marL="514350" indent="-514350">
              <a:buFont typeface="+mj-lt"/>
              <a:buAutoNum type="arabicPeriod"/>
            </a:pPr>
            <a:r>
              <a:rPr lang="en-US" b="1" u="sng" dirty="0" smtClean="0"/>
              <a:t>Holding Government Office:</a:t>
            </a:r>
            <a:r>
              <a:rPr lang="en-US" dirty="0" smtClean="0"/>
              <a:t> accepted the responsibility of learning about the issues and trying to make decisions that are in the best interests of the people they represent (ex. Mayor, governors, school board members)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 of Citizens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US" b="1" u="sng" dirty="0" smtClean="0"/>
              <a:t>Participating in Election Campaigns: </a:t>
            </a:r>
            <a:r>
              <a:rPr lang="en-US" dirty="0" smtClean="0"/>
              <a:t> help a candidate in his or her campaign.</a:t>
            </a:r>
          </a:p>
          <a:p>
            <a:pPr marL="514350" indent="-514350">
              <a:buNone/>
            </a:pPr>
            <a:r>
              <a:rPr lang="en-US" dirty="0" smtClean="0"/>
              <a:t>	 (ex. Carrying a campaign sign at a rally, stuffing envelopes, and making phone calls)</a:t>
            </a:r>
            <a:endParaRPr lang="en-US" b="1" u="sng" dirty="0" smtClean="0"/>
          </a:p>
          <a:p>
            <a:pPr marL="514350" indent="-514350">
              <a:buFont typeface="+mj-lt"/>
              <a:buAutoNum type="arabicPeriod" startAt="5"/>
            </a:pPr>
            <a:r>
              <a:rPr lang="en-US" b="1" u="sng" dirty="0" smtClean="0"/>
              <a:t>Influencing Government:</a:t>
            </a:r>
            <a:r>
              <a:rPr lang="en-US" dirty="0" smtClean="0"/>
              <a:t> Persuade government to take action regarding a cause you believe in.</a:t>
            </a:r>
          </a:p>
          <a:p>
            <a:pPr marL="514350" indent="-514350">
              <a:buNone/>
            </a:pPr>
            <a:r>
              <a:rPr lang="en-US" dirty="0" smtClean="0"/>
              <a:t>	 (ex. Write letters to elected officials and newspapers, speaking at school board or city council meetings)</a:t>
            </a:r>
            <a:endParaRPr lang="en-US" b="1" u="sn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 of Citizens</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6"/>
            </a:pPr>
            <a:r>
              <a:rPr lang="en-US" b="1" u="sng" dirty="0" smtClean="0"/>
              <a:t>Serving the Community:</a:t>
            </a:r>
            <a:r>
              <a:rPr lang="en-US" dirty="0" smtClean="0"/>
              <a:t> helping to improve the communities</a:t>
            </a:r>
            <a:r>
              <a:rPr lang="en-US" dirty="0"/>
              <a:t> </a:t>
            </a:r>
            <a:endParaRPr lang="en-US" dirty="0" smtClean="0"/>
          </a:p>
          <a:p>
            <a:pPr marL="514350" indent="-514350">
              <a:buNone/>
            </a:pPr>
            <a:r>
              <a:rPr lang="en-US" dirty="0" smtClean="0"/>
              <a:t>	(ex. Picking up trash in the neighborhood or in the hallway, helping a new student find their classes, listening with respect to someone you do not agree with)</a:t>
            </a:r>
          </a:p>
          <a:p>
            <a:pPr marL="514350" indent="-514350">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Duties vs. Responsibilities</a:t>
            </a:r>
            <a:endParaRPr lang="en-US" dirty="0"/>
          </a:p>
        </p:txBody>
      </p:sp>
      <p:graphicFrame>
        <p:nvGraphicFramePr>
          <p:cNvPr id="4" name="Content Placeholder 3"/>
          <p:cNvGraphicFramePr>
            <a:graphicFrameLocks noGrp="1"/>
          </p:cNvGraphicFramePr>
          <p:nvPr>
            <p:ph idx="1"/>
          </p:nvPr>
        </p:nvGraphicFramePr>
        <p:xfrm>
          <a:off x="457200" y="1600200"/>
          <a:ext cx="8229600" cy="10109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dirty="0" smtClean="0"/>
                        <a:t>DUTIES</a:t>
                      </a:r>
                      <a:endParaRPr lang="en-US" dirty="0"/>
                    </a:p>
                  </a:txBody>
                  <a:tcPr/>
                </a:tc>
                <a:tc>
                  <a:txBody>
                    <a:bodyPr/>
                    <a:lstStyle/>
                    <a:p>
                      <a:pPr algn="ctr"/>
                      <a:r>
                        <a:rPr lang="en-US" b="1" dirty="0" smtClean="0"/>
                        <a:t>RESPONSIBILITIES</a:t>
                      </a:r>
                      <a:endParaRPr lang="en-US" b="1" dirty="0"/>
                    </a:p>
                  </a:txBody>
                  <a:tcPr/>
                </a:tc>
              </a:tr>
              <a:tr h="370840">
                <a:tc>
                  <a:txBody>
                    <a:bodyPr/>
                    <a:lstStyle/>
                    <a:p>
                      <a:pPr>
                        <a:buFont typeface="Arial" pitchFamily="34" charset="0"/>
                        <a:buChar char="•"/>
                      </a:pPr>
                      <a:r>
                        <a:rPr lang="en-US" dirty="0" smtClean="0"/>
                        <a:t>You</a:t>
                      </a:r>
                      <a:r>
                        <a:rPr lang="en-US" baseline="0" dirty="0" smtClean="0"/>
                        <a:t> are required by </a:t>
                      </a:r>
                      <a:r>
                        <a:rPr lang="en-US" b="1" u="sng" baseline="0" dirty="0" smtClean="0"/>
                        <a:t>LAW</a:t>
                      </a:r>
                      <a:r>
                        <a:rPr lang="en-US" baseline="0" dirty="0" smtClean="0"/>
                        <a:t> to complete your duties</a:t>
                      </a:r>
                      <a:endParaRPr lang="en-US" dirty="0"/>
                    </a:p>
                  </a:txBody>
                  <a:tcPr/>
                </a:tc>
                <a:tc>
                  <a:txBody>
                    <a:bodyPr/>
                    <a:lstStyle/>
                    <a:p>
                      <a:pPr>
                        <a:buFont typeface="Arial" pitchFamily="34" charset="0"/>
                        <a:buChar char="•"/>
                      </a:pPr>
                      <a:r>
                        <a:rPr lang="en-US" dirty="0" smtClean="0"/>
                        <a:t>Fulfilled by </a:t>
                      </a:r>
                      <a:r>
                        <a:rPr lang="en-US" b="1" u="sng" dirty="0" smtClean="0"/>
                        <a:t>CHOICE</a:t>
                      </a:r>
                      <a:endParaRPr lang="en-US" b="1" u="sng"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Brainstorm: What challenges do new immigrants face when they come to America?</a:t>
            </a:r>
            <a:endParaRPr lang="en-US" sz="3200" dirty="0"/>
          </a:p>
        </p:txBody>
      </p:sp>
      <p:sp>
        <p:nvSpPr>
          <p:cNvPr id="5" name="Content Placeholder 4"/>
          <p:cNvSpPr>
            <a:spLocks noGrp="1"/>
          </p:cNvSpPr>
          <p:nvPr>
            <p:ph idx="1"/>
          </p:nvPr>
        </p:nvSpPr>
        <p:spPr/>
        <p:txBody>
          <a:bodyPr/>
          <a:lstStyle/>
          <a:p>
            <a:r>
              <a:rPr lang="en-US" dirty="0">
                <a:hlinkClick r:id="rId2"/>
              </a:rPr>
              <a:t>https://www.youtube.com/watch?v=-Giwujxh2No</a:t>
            </a:r>
            <a:endParaRPr lang="en-US" dirty="0"/>
          </a:p>
        </p:txBody>
      </p:sp>
    </p:spTree>
    <p:extLst>
      <p:ext uri="{BB962C8B-B14F-4D97-AF65-F5344CB8AC3E}">
        <p14:creationId xmlns:p14="http://schemas.microsoft.com/office/powerpoint/2010/main" val="755050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Citizenship</a:t>
            </a:r>
            <a:endParaRPr lang="en-US" dirty="0"/>
          </a:p>
        </p:txBody>
      </p:sp>
      <p:sp>
        <p:nvSpPr>
          <p:cNvPr id="3" name="Content Placeholder 2"/>
          <p:cNvSpPr>
            <a:spLocks noGrp="1"/>
          </p:cNvSpPr>
          <p:nvPr>
            <p:ph idx="1"/>
          </p:nvPr>
        </p:nvSpPr>
        <p:spPr/>
        <p:txBody>
          <a:bodyPr/>
          <a:lstStyle/>
          <a:p>
            <a:r>
              <a:rPr lang="en-US" dirty="0" smtClean="0"/>
              <a:t>Types of citizens</a:t>
            </a:r>
          </a:p>
          <a:p>
            <a:pPr lvl="1"/>
            <a:r>
              <a:rPr lang="en-US" u="sng" dirty="0" smtClean="0"/>
              <a:t>Native born:</a:t>
            </a:r>
            <a:r>
              <a:rPr lang="en-US" b="1" dirty="0"/>
              <a:t> </a:t>
            </a:r>
            <a:r>
              <a:rPr lang="en-US" dirty="0" smtClean="0"/>
              <a:t>a person born in the USA, or a child of a U.S. citizen</a:t>
            </a:r>
          </a:p>
          <a:p>
            <a:pPr lvl="1"/>
            <a:r>
              <a:rPr lang="en-US" u="sng" dirty="0" smtClean="0"/>
              <a:t>Naturalization:</a:t>
            </a:r>
            <a:r>
              <a:rPr lang="en-US" dirty="0" smtClean="0"/>
              <a:t> becomes a citizen through the naturalization process</a:t>
            </a:r>
          </a:p>
          <a:p>
            <a:pPr lvl="2">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Naturalization Process</a:t>
            </a:r>
            <a:endParaRPr lang="en-US" dirty="0"/>
          </a:p>
        </p:txBody>
      </p:sp>
      <p:graphicFrame>
        <p:nvGraphicFramePr>
          <p:cNvPr id="5" name="Table 4"/>
          <p:cNvGraphicFramePr>
            <a:graphicFrameLocks noGrp="1"/>
          </p:cNvGraphicFramePr>
          <p:nvPr/>
        </p:nvGraphicFramePr>
        <p:xfrm>
          <a:off x="228600" y="1752600"/>
          <a:ext cx="8686800" cy="4028440"/>
        </p:xfrm>
        <a:graphic>
          <a:graphicData uri="http://schemas.openxmlformats.org/drawingml/2006/table">
            <a:tbl>
              <a:tblPr firstRow="1" bandRow="1">
                <a:tableStyleId>{5C22544A-7EE6-4342-B048-85BDC9FD1C3A}</a:tableStyleId>
              </a:tblPr>
              <a:tblGrid>
                <a:gridCol w="2171700"/>
                <a:gridCol w="4457700"/>
                <a:gridCol w="2057400"/>
              </a:tblGrid>
              <a:tr h="370840">
                <a:tc>
                  <a:txBody>
                    <a:bodyPr/>
                    <a:lstStyle/>
                    <a:p>
                      <a:pPr algn="ctr"/>
                      <a:r>
                        <a:rPr lang="en-US" dirty="0" smtClean="0"/>
                        <a:t>Step</a:t>
                      </a:r>
                      <a:r>
                        <a:rPr lang="en-US" baseline="0" dirty="0" smtClean="0"/>
                        <a:t> 1</a:t>
                      </a:r>
                      <a:endParaRPr lang="en-US" dirty="0"/>
                    </a:p>
                  </a:txBody>
                  <a:tcPr/>
                </a:tc>
                <a:tc>
                  <a:txBody>
                    <a:bodyPr/>
                    <a:lstStyle/>
                    <a:p>
                      <a:pPr algn="ctr"/>
                      <a:r>
                        <a:rPr lang="en-US" dirty="0" smtClean="0"/>
                        <a:t>Step 2</a:t>
                      </a:r>
                      <a:endParaRPr lang="en-US" dirty="0"/>
                    </a:p>
                  </a:txBody>
                  <a:tcPr/>
                </a:tc>
                <a:tc>
                  <a:txBody>
                    <a:bodyPr/>
                    <a:lstStyle/>
                    <a:p>
                      <a:pPr algn="ctr"/>
                      <a:r>
                        <a:rPr lang="en-US" dirty="0" smtClean="0"/>
                        <a:t>Step 3</a:t>
                      </a:r>
                      <a:endParaRPr lang="en-US" dirty="0"/>
                    </a:p>
                  </a:txBody>
                  <a:tcPr/>
                </a:tc>
              </a:tr>
              <a:tr h="370840">
                <a:tc>
                  <a:txBody>
                    <a:bodyPr/>
                    <a:lstStyle/>
                    <a:p>
                      <a:pPr algn="ctr"/>
                      <a:r>
                        <a:rPr lang="en-US" b="1" dirty="0" smtClean="0"/>
                        <a:t>APPLICATION</a:t>
                      </a:r>
                      <a:endParaRPr lang="en-US" b="0" dirty="0" smtClean="0"/>
                    </a:p>
                    <a:p>
                      <a:r>
                        <a:rPr lang="en-US" b="0" dirty="0" smtClean="0"/>
                        <a:t>The</a:t>
                      </a:r>
                      <a:r>
                        <a:rPr lang="en-US" b="0" baseline="0" dirty="0" smtClean="0"/>
                        <a:t> applicant submits an application to the U.S. Citizenship and Immigration Services (USCIS)</a:t>
                      </a:r>
                      <a:endParaRPr lang="en-US" b="1" dirty="0"/>
                    </a:p>
                  </a:txBody>
                  <a:tcPr/>
                </a:tc>
                <a:tc>
                  <a:txBody>
                    <a:bodyPr/>
                    <a:lstStyle/>
                    <a:p>
                      <a:pPr algn="ctr"/>
                      <a:r>
                        <a:rPr lang="en-US" b="1" dirty="0" smtClean="0"/>
                        <a:t>EXAMINATION</a:t>
                      </a:r>
                      <a:endParaRPr lang="en-US" b="0" dirty="0" smtClean="0"/>
                    </a:p>
                    <a:p>
                      <a:pPr algn="l">
                        <a:buFont typeface="Arial" pitchFamily="34" charset="0"/>
                        <a:buChar char="•"/>
                      </a:pPr>
                      <a:r>
                        <a:rPr lang="en-US" b="0" dirty="0" smtClean="0"/>
                        <a:t>Must</a:t>
                      </a:r>
                      <a:r>
                        <a:rPr lang="en-US" b="0" baseline="0" dirty="0" smtClean="0"/>
                        <a:t> be 18yrs old</a:t>
                      </a:r>
                    </a:p>
                    <a:p>
                      <a:pPr algn="l">
                        <a:buFont typeface="Arial" pitchFamily="34" charset="0"/>
                        <a:buChar char="•"/>
                      </a:pPr>
                      <a:r>
                        <a:rPr lang="en-US" b="0" baseline="0" dirty="0" smtClean="0"/>
                        <a:t>Maintained legal residence in the country for the past 5yrs; in the state for at least 3 months</a:t>
                      </a:r>
                    </a:p>
                    <a:p>
                      <a:pPr algn="l">
                        <a:buFont typeface="Arial" pitchFamily="34" charset="0"/>
                        <a:buChar char="•"/>
                      </a:pPr>
                      <a:r>
                        <a:rPr lang="en-US" b="0" baseline="0" dirty="0" smtClean="0"/>
                        <a:t>Good moral character (not convicted of certain crimes)</a:t>
                      </a:r>
                    </a:p>
                    <a:p>
                      <a:pPr algn="l">
                        <a:buFont typeface="Arial" pitchFamily="34" charset="0"/>
                        <a:buChar char="•"/>
                      </a:pPr>
                      <a:r>
                        <a:rPr lang="en-US" b="0" baseline="0" dirty="0" smtClean="0"/>
                        <a:t>Loyalty to the principles of the U.S. Constitution</a:t>
                      </a:r>
                    </a:p>
                    <a:p>
                      <a:pPr algn="l">
                        <a:buFont typeface="Arial" pitchFamily="34" charset="0"/>
                        <a:buChar char="•"/>
                      </a:pPr>
                      <a:r>
                        <a:rPr lang="en-US" b="0" baseline="0" dirty="0" smtClean="0"/>
                        <a:t>Ability to read, write, and speak the English language</a:t>
                      </a:r>
                    </a:p>
                    <a:p>
                      <a:pPr algn="l">
                        <a:buFont typeface="Arial" pitchFamily="34" charset="0"/>
                        <a:buChar char="•"/>
                      </a:pPr>
                      <a:r>
                        <a:rPr lang="en-US" b="0" baseline="0" dirty="0" smtClean="0"/>
                        <a:t>Knowledge of the history and form of government of the U.S. (TEST)</a:t>
                      </a:r>
                    </a:p>
                  </a:txBody>
                  <a:tcPr/>
                </a:tc>
                <a:tc>
                  <a:txBody>
                    <a:bodyPr/>
                    <a:lstStyle/>
                    <a:p>
                      <a:pPr algn="ctr"/>
                      <a:r>
                        <a:rPr lang="en-US" b="1" dirty="0" smtClean="0"/>
                        <a:t>FINAL</a:t>
                      </a:r>
                      <a:r>
                        <a:rPr lang="en-US" b="1" baseline="0" dirty="0" smtClean="0"/>
                        <a:t> HEARING</a:t>
                      </a:r>
                    </a:p>
                    <a:p>
                      <a:pPr algn="l"/>
                      <a:r>
                        <a:rPr lang="en-US" b="0" baseline="0" dirty="0" smtClean="0"/>
                        <a:t>The applicant appears before a citizenship court</a:t>
                      </a:r>
                    </a:p>
                    <a:p>
                      <a:pPr algn="l">
                        <a:buFont typeface="Arial" pitchFamily="34" charset="0"/>
                        <a:buChar char="•"/>
                      </a:pPr>
                      <a:r>
                        <a:rPr lang="en-US" b="0" baseline="0" dirty="0" smtClean="0"/>
                        <a:t>A judges asks the applicant to take an oath of loyalty to the U.S.</a:t>
                      </a:r>
                    </a:p>
                    <a:p>
                      <a:pPr algn="l">
                        <a:buFont typeface="Arial" pitchFamily="34" charset="0"/>
                        <a:buChar char="•"/>
                      </a:pPr>
                      <a:r>
                        <a:rPr lang="en-US" b="0" baseline="0" dirty="0" smtClean="0"/>
                        <a:t>Applicant receives a certificate of citizenship</a:t>
                      </a:r>
                      <a:endParaRPr lang="en-US" b="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Test</a:t>
            </a:r>
            <a:endParaRPr lang="en-US" dirty="0"/>
          </a:p>
        </p:txBody>
      </p:sp>
      <p:sp>
        <p:nvSpPr>
          <p:cNvPr id="3" name="Content Placeholder 2"/>
          <p:cNvSpPr>
            <a:spLocks noGrp="1"/>
          </p:cNvSpPr>
          <p:nvPr>
            <p:ph idx="1"/>
          </p:nvPr>
        </p:nvSpPr>
        <p:spPr/>
        <p:txBody>
          <a:bodyPr/>
          <a:lstStyle/>
          <a:p>
            <a:r>
              <a:rPr lang="en-US" dirty="0" smtClean="0">
                <a:hlinkClick r:id="rId2"/>
              </a:rPr>
              <a:t>Naturalization Self Test</a:t>
            </a:r>
            <a:endParaRPr lang="en-US" dirty="0"/>
          </a:p>
        </p:txBody>
      </p:sp>
      <p:sp>
        <p:nvSpPr>
          <p:cNvPr id="4" name="Rectangle 3"/>
          <p:cNvSpPr/>
          <p:nvPr/>
        </p:nvSpPr>
        <p:spPr>
          <a:xfrm>
            <a:off x="990600" y="2895600"/>
            <a:ext cx="7391400" cy="646331"/>
          </a:xfrm>
          <a:prstGeom prst="rect">
            <a:avLst/>
          </a:prstGeom>
        </p:spPr>
        <p:txBody>
          <a:bodyPr wrap="square">
            <a:spAutoFit/>
          </a:bodyPr>
          <a:lstStyle/>
          <a:p>
            <a:r>
              <a:rPr lang="en-US" dirty="0">
                <a:hlinkClick r:id="rId3"/>
              </a:rPr>
              <a:t>http://www.uscis.gov/citizenship/quiz/learners/study-test/study-materials-civics-test/naturalization-self-test-1</a:t>
            </a:r>
            <a:endParaRPr lang="en-US" dirty="0"/>
          </a:p>
        </p:txBody>
      </p:sp>
    </p:spTree>
    <p:extLst>
      <p:ext uri="{BB962C8B-B14F-4D97-AF65-F5344CB8AC3E}">
        <p14:creationId xmlns:p14="http://schemas.microsoft.com/office/powerpoint/2010/main" val="2720764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14</a:t>
            </a:r>
            <a:r>
              <a:rPr lang="en-US" baseline="30000" dirty="0" smtClean="0"/>
              <a:t>th</a:t>
            </a:r>
            <a:r>
              <a:rPr lang="en-US" dirty="0" smtClean="0"/>
              <a:t> Amendment </a:t>
            </a:r>
            <a:endParaRPr lang="en-US" dirty="0"/>
          </a:p>
        </p:txBody>
      </p:sp>
      <p:sp>
        <p:nvSpPr>
          <p:cNvPr id="4" name="Content Placeholder 3"/>
          <p:cNvSpPr>
            <a:spLocks noGrp="1"/>
          </p:cNvSpPr>
          <p:nvPr>
            <p:ph idx="1"/>
          </p:nvPr>
        </p:nvSpPr>
        <p:spPr/>
        <p:txBody>
          <a:bodyPr/>
          <a:lstStyle/>
          <a:p>
            <a:r>
              <a:rPr lang="en-US" dirty="0" smtClean="0"/>
              <a:t>Rights of the Citizens (1868)</a:t>
            </a:r>
          </a:p>
          <a:p>
            <a:pPr lvl="1"/>
            <a:r>
              <a:rPr lang="en-US" dirty="0" smtClean="0"/>
              <a:t>Defines citizenship in the constitution </a:t>
            </a:r>
          </a:p>
          <a:p>
            <a:pPr lvl="1"/>
            <a:r>
              <a:rPr lang="en-US" dirty="0" smtClean="0"/>
              <a:t>Intended to protect the rights of the freed slaves by guaranteeing all citizens “equal protection under the law”</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Duties of Citizens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b="1" u="sng" dirty="0" smtClean="0"/>
              <a:t>Obeying laws:</a:t>
            </a:r>
            <a:r>
              <a:rPr lang="en-US" dirty="0" smtClean="0"/>
              <a:t> laws are created to keep us safe and protect our rights (Locke, social compact)</a:t>
            </a:r>
          </a:p>
          <a:p>
            <a:pPr marL="514350" indent="-514350">
              <a:buFont typeface="+mj-lt"/>
              <a:buAutoNum type="arabicPeriod"/>
            </a:pPr>
            <a:r>
              <a:rPr lang="en-US" b="1" u="sng" dirty="0" smtClean="0"/>
              <a:t>The rule of law:</a:t>
            </a:r>
            <a:r>
              <a:rPr lang="en-US" dirty="0" smtClean="0"/>
              <a:t> </a:t>
            </a:r>
          </a:p>
          <a:p>
            <a:pPr marL="914400" lvl="1" indent="-514350"/>
            <a:r>
              <a:rPr lang="en-US" dirty="0" smtClean="0"/>
              <a:t>no person is above the law, everyone follows the law </a:t>
            </a:r>
          </a:p>
          <a:p>
            <a:pPr marL="914400" lvl="1" indent="-514350"/>
            <a:r>
              <a:rPr lang="en-US" dirty="0" smtClean="0"/>
              <a:t>Laws are public, and the citizens know the basic laws</a:t>
            </a:r>
          </a:p>
          <a:p>
            <a:pPr marL="914400" lvl="1" indent="-514350"/>
            <a:r>
              <a:rPr lang="en-US" dirty="0" smtClean="0"/>
              <a:t>Officials (judges) base their decisions on the law, not their personal opinion </a:t>
            </a:r>
            <a:endParaRPr lang="en-US" b="1"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Duties of Citizens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US" b="1" u="sng" dirty="0" smtClean="0"/>
              <a:t>Defending the Nation:</a:t>
            </a:r>
            <a:endParaRPr lang="en-US" dirty="0" smtClean="0"/>
          </a:p>
          <a:p>
            <a:pPr marL="914400" lvl="1" indent="-514350"/>
            <a:r>
              <a:rPr lang="en-US" dirty="0" smtClean="0"/>
              <a:t>Serving in the armed forces (navy, air force, army, marines) is a way to fulfill this duty</a:t>
            </a:r>
          </a:p>
          <a:p>
            <a:pPr marL="914400" lvl="1" indent="-514350"/>
            <a:r>
              <a:rPr lang="en-US" dirty="0" smtClean="0"/>
              <a:t>May volunteer when you are 18yrs old if you want to serve</a:t>
            </a:r>
          </a:p>
          <a:p>
            <a:pPr marL="914400" lvl="1" indent="-514350"/>
            <a:r>
              <a:rPr lang="en-US" dirty="0" smtClean="0"/>
              <a:t>All </a:t>
            </a:r>
            <a:r>
              <a:rPr lang="en-US" b="1" u="sng" dirty="0" smtClean="0"/>
              <a:t>MEN</a:t>
            </a:r>
            <a:r>
              <a:rPr lang="en-US" dirty="0" smtClean="0"/>
              <a:t> must register when they turn 18yrs old</a:t>
            </a:r>
          </a:p>
          <a:p>
            <a:pPr marL="1314450" lvl="2" indent="-514350"/>
            <a:r>
              <a:rPr lang="en-US" dirty="0" smtClean="0"/>
              <a:t>Selective service</a:t>
            </a:r>
          </a:p>
          <a:p>
            <a:pPr marL="1314450" lvl="2" indent="-514350"/>
            <a:r>
              <a:rPr lang="en-US" b="1" u="sng" dirty="0" smtClean="0"/>
              <a:t>Does not mean</a:t>
            </a:r>
            <a:r>
              <a:rPr lang="en-US" dirty="0" smtClean="0"/>
              <a:t> that they will have to serve, but it does mean that they can be called to serve during a national emergency</a:t>
            </a:r>
            <a:endParaRPr lang="en-US" b="1" u="sng"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Duties of Citizens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4"/>
            </a:pPr>
            <a:r>
              <a:rPr lang="en-US" b="1" u="sng" dirty="0" smtClean="0"/>
              <a:t>Paying taxes:</a:t>
            </a:r>
            <a:r>
              <a:rPr lang="en-US" dirty="0" smtClean="0"/>
              <a:t> a portion of your income is paid to the government (state and national) to raise money to provide services</a:t>
            </a:r>
          </a:p>
          <a:p>
            <a:pPr marL="514350" indent="-514350">
              <a:buNone/>
            </a:pPr>
            <a:r>
              <a:rPr lang="en-US" dirty="0" smtClean="0"/>
              <a:t>	 (ex. Interstate highways, postal service, national defense)</a:t>
            </a:r>
          </a:p>
          <a:p>
            <a:pPr marL="514350" indent="-514350">
              <a:buFont typeface="+mj-lt"/>
              <a:buAutoNum type="arabicPeriod" startAt="5"/>
            </a:pPr>
            <a:r>
              <a:rPr lang="en-US" b="1" u="sng" dirty="0" smtClean="0"/>
              <a:t>Attending school:</a:t>
            </a:r>
            <a:r>
              <a:rPr lang="en-US" dirty="0" smtClean="0"/>
              <a:t> Society depends on schools to prepare young people for the future. A school’s job is to give students the knowledge, skills, and experiences to carry out your “duties” and “responsibilities” as a good citizen</a:t>
            </a:r>
            <a:endParaRPr lang="en-US" b="1" u="sn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255</TotalTime>
  <Words>689</Words>
  <Application>Microsoft Office PowerPoint</Application>
  <PresentationFormat>On-screen Show (4:3)</PresentationFormat>
  <Paragraphs>70</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Book Antiqua</vt:lpstr>
      <vt:lpstr>Lucida Sans</vt:lpstr>
      <vt:lpstr>Wingdings</vt:lpstr>
      <vt:lpstr>Wingdings 2</vt:lpstr>
      <vt:lpstr>Wingdings 3</vt:lpstr>
      <vt:lpstr>Apex</vt:lpstr>
      <vt:lpstr>WELCOME TO AMERICA!</vt:lpstr>
      <vt:lpstr>Brainstorm: What challenges do new immigrants face when they come to America?</vt:lpstr>
      <vt:lpstr>Citizenship</vt:lpstr>
      <vt:lpstr>Naturalization Process</vt:lpstr>
      <vt:lpstr>Self- Test</vt:lpstr>
      <vt:lpstr>14th Amendment </vt:lpstr>
      <vt:lpstr>Duties of Citizens</vt:lpstr>
      <vt:lpstr>Duties of Citizens</vt:lpstr>
      <vt:lpstr>Duties of Citizens</vt:lpstr>
      <vt:lpstr>Responsibilities of Citizens</vt:lpstr>
      <vt:lpstr>Responsibilities of Citizens</vt:lpstr>
      <vt:lpstr>Responsibilities of Citizens</vt:lpstr>
      <vt:lpstr>Duties vs. Responsibilities</vt:lpstr>
    </vt:vector>
  </TitlesOfParts>
  <Company>Virginia Beach City Public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Lauren Frantz</dc:creator>
  <cp:lastModifiedBy>Kelly A. Lepkowski</cp:lastModifiedBy>
  <cp:revision>23</cp:revision>
  <dcterms:created xsi:type="dcterms:W3CDTF">2011-09-08T19:26:38Z</dcterms:created>
  <dcterms:modified xsi:type="dcterms:W3CDTF">2015-09-15T21:53:56Z</dcterms:modified>
</cp:coreProperties>
</file>